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6" r:id="rId1"/>
  </p:sldMasterIdLst>
  <p:notesMasterIdLst>
    <p:notesMasterId r:id="rId9"/>
  </p:notesMasterIdLst>
  <p:handoutMasterIdLst>
    <p:handoutMasterId r:id="rId10"/>
  </p:handoutMasterIdLst>
  <p:sldIdLst>
    <p:sldId id="256" r:id="rId2"/>
    <p:sldId id="471" r:id="rId3"/>
    <p:sldId id="473" r:id="rId4"/>
    <p:sldId id="478" r:id="rId5"/>
    <p:sldId id="479" r:id="rId6"/>
    <p:sldId id="480" r:id="rId7"/>
    <p:sldId id="451" r:id="rId8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83C77"/>
    <a:srgbClr val="376092"/>
    <a:srgbClr val="184C85"/>
    <a:srgbClr val="287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1" autoAdjust="0"/>
    <p:restoredTop sz="72618" autoAdjust="0"/>
  </p:normalViewPr>
  <p:slideViewPr>
    <p:cSldViewPr>
      <p:cViewPr>
        <p:scale>
          <a:sx n="70" d="100"/>
          <a:sy n="70" d="100"/>
        </p:scale>
        <p:origin x="-2070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655FE41-7509-47CC-8E3B-071671166D06}" type="datetimeFigureOut">
              <a:rPr lang="de-AT"/>
              <a:pPr>
                <a:defRPr/>
              </a:pPr>
              <a:t>04.11.2014</a:t>
            </a:fld>
            <a:endParaRPr lang="de-AT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1F9375-BF08-4284-8521-9C37D73291A2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0194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6" tIns="45368" rIns="90736" bIns="45368" numCol="1" anchor="t" anchorCtr="0" compatLnSpc="1">
            <a:prstTxWarp prst="textNoShape">
              <a:avLst/>
            </a:prstTxWarp>
          </a:bodyPr>
          <a:lstStyle>
            <a:lvl1pPr defTabSz="8758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778250" y="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6" tIns="45368" rIns="90736" bIns="45368" numCol="1" anchor="t" anchorCtr="0" compatLnSpc="1">
            <a:prstTxWarp prst="textNoShape">
              <a:avLst/>
            </a:prstTxWarp>
          </a:bodyPr>
          <a:lstStyle>
            <a:lvl1pPr algn="r" defTabSz="8758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3B838E5-A747-4D27-92C9-4B09A5F7CCA2}" type="datetimeFigureOut">
              <a:rPr lang="de-DE"/>
              <a:pPr>
                <a:defRPr/>
              </a:pPr>
              <a:t>04.11.2014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73" tIns="46436" rIns="92873" bIns="46436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6" tIns="45368" rIns="90736" bIns="45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28163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6" tIns="45368" rIns="90736" bIns="45368" numCol="1" anchor="b" anchorCtr="0" compatLnSpc="1">
            <a:prstTxWarp prst="textNoShape">
              <a:avLst/>
            </a:prstTxWarp>
          </a:bodyPr>
          <a:lstStyle>
            <a:lvl1pPr defTabSz="8758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778250" y="9428163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6" tIns="45368" rIns="90736" bIns="45368" numCol="1" anchor="b" anchorCtr="0" compatLnSpc="1">
            <a:prstTxWarp prst="textNoShape">
              <a:avLst/>
            </a:prstTxWarp>
          </a:bodyPr>
          <a:lstStyle>
            <a:lvl1pPr algn="r" defTabSz="8758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9338575-9992-49F7-A60F-70899BA5121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088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-285750" y="-285750"/>
            <a:ext cx="9786938" cy="2428875"/>
          </a:xfrm>
          <a:prstGeom prst="rect">
            <a:avLst/>
          </a:prstGeom>
          <a:solidFill>
            <a:srgbClr val="083C77"/>
          </a:solidFill>
          <a:effectLst>
            <a:outerShdw blurRad="152400" dist="152400" dir="948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pic>
        <p:nvPicPr>
          <p:cNvPr id="5" name="Picture 14" descr="C:\Dokumente und Einstellungen\t167\Desktop\Inspire_A_v2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" y="765175"/>
            <a:ext cx="1598613" cy="10207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6" name="Picture 15" descr="C:\Dokumente und Einstellungen\t167\Desktop\L_Logo farb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500063"/>
            <a:ext cx="18161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2143125" y="1071563"/>
            <a:ext cx="50006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4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INSPIRE Österreich</a:t>
            </a:r>
            <a:endParaRPr lang="de-AT" sz="4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de-AT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32A7EA5-09A8-4782-904C-02CD1E40BE05}" type="datetime1">
              <a:rPr lang="de-DE"/>
              <a:pPr>
                <a:defRPr/>
              </a:pPr>
              <a:t>04.11.2014</a:t>
            </a:fld>
            <a:endParaRPr lang="de-AT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43250" y="6357938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1636C21-5012-4ABE-8BEA-D1A75A3619F7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" y="-357188"/>
            <a:ext cx="9786938" cy="797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-252413" y="-315913"/>
            <a:ext cx="9858376" cy="1285876"/>
          </a:xfrm>
          <a:prstGeom prst="rect">
            <a:avLst/>
          </a:prstGeom>
          <a:solidFill>
            <a:srgbClr val="083C77"/>
          </a:solidFill>
          <a:ln>
            <a:solidFill>
              <a:schemeClr val="accent1"/>
            </a:solidFill>
          </a:ln>
          <a:effectLst>
            <a:outerShdw blurRad="50800" dist="88900" dir="7680000" algn="ctr" rotWithShape="0">
              <a:srgbClr val="000000">
                <a:alpha val="49000"/>
              </a:srgbClr>
            </a:outerShdw>
          </a:effectLst>
        </p:spPr>
        <p:txBody>
          <a:bodyPr/>
          <a:lstStyle>
            <a:lvl1pPr>
              <a:defRPr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de-DE" sz="4400" dirty="0" smtClean="0">
                <a:ea typeface="+mj-ea"/>
              </a:rPr>
              <a:t/>
            </a:r>
            <a:br>
              <a:rPr lang="de-DE" sz="4400" dirty="0" smtClean="0">
                <a:ea typeface="+mj-ea"/>
              </a:rPr>
            </a:br>
            <a:endParaRPr lang="de-AT" sz="4400" dirty="0" smtClean="0">
              <a:ea typeface="+mj-ea"/>
            </a:endParaRPr>
          </a:p>
        </p:txBody>
      </p:sp>
      <p:pic>
        <p:nvPicPr>
          <p:cNvPr id="6" name="Picture 14" descr="C:\Dokumente und Einstellungen\t167\Desktop\Inspire_A_v2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4775" y="0"/>
            <a:ext cx="1319213" cy="8429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7" name="Picture 15" descr="C:\Dokumente und Einstellungen\t167\Desktop\L_Logo farb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0988" y="0"/>
            <a:ext cx="1243012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 userDrawn="1"/>
        </p:nvSpPr>
        <p:spPr>
          <a:xfrm>
            <a:off x="-214313" y="6357938"/>
            <a:ext cx="9572626" cy="428625"/>
          </a:xfrm>
          <a:prstGeom prst="rect">
            <a:avLst/>
          </a:prstGeom>
          <a:solidFill>
            <a:srgbClr val="083C77"/>
          </a:solidFill>
          <a:ln w="9525"/>
          <a:effectLst>
            <a:outerShdw blurRad="50800" dist="50800" dir="14460000" algn="ctr" rotWithShape="0">
              <a:srgbClr val="000000">
                <a:alpha val="5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15370" cy="1143008"/>
          </a:xfrm>
        </p:spPr>
        <p:txBody>
          <a:bodyPr/>
          <a:lstStyle>
            <a:lvl1pPr algn="l">
              <a:defRPr sz="3000" b="1">
                <a:solidFill>
                  <a:srgbClr val="083C7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3714776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0BD5507-49E9-4F9E-8AEC-CD48841ECB54}" type="datetime1">
              <a:rPr lang="de-DE"/>
              <a:pPr>
                <a:defRPr/>
              </a:pPr>
              <a:t>04.11.2014</a:t>
            </a:fld>
            <a:endParaRPr lang="de-AT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F8CCA40-37F2-40FA-B158-2D68F564044E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428868"/>
            <a:ext cx="4038600" cy="3697295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428868"/>
            <a:ext cx="4038600" cy="3697295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15370" cy="1143008"/>
          </a:xfrm>
        </p:spPr>
        <p:txBody>
          <a:bodyPr/>
          <a:lstStyle>
            <a:lvl1pPr algn="l">
              <a:defRPr lang="de-DE" sz="3000" b="1" kern="1200" smtClean="0">
                <a:solidFill>
                  <a:srgbClr val="083C77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73ECA1B-C727-4E7E-80CC-6D347DF67D1E}" type="datetime1">
              <a:rPr lang="de-DE"/>
              <a:pPr>
                <a:defRPr/>
              </a:pPr>
              <a:t>04.11.2014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0F0FC5-1A01-49F5-B2DD-03CBE208FA7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0374" y="235743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3000372"/>
            <a:ext cx="4040188" cy="3125790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3438" y="236061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3000372"/>
            <a:ext cx="4041775" cy="3125790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15370" cy="1143008"/>
          </a:xfr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AT" sz="3000" b="1" kern="1200" dirty="0">
                <a:solidFill>
                  <a:srgbClr val="083C77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6EDE4E-05AD-4E70-B860-D106417C77DB}" type="datetime1">
              <a:rPr lang="de-DE"/>
              <a:pPr>
                <a:defRPr/>
              </a:pPr>
              <a:t>04.11.2014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AB3B8E9-2747-467B-82B1-37E94BA3DFE6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44" y="5000636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00244" y="885836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572140"/>
            <a:ext cx="5486400" cy="600060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097F37-0241-462A-B172-27C062E45877}" type="datetime1">
              <a:rPr lang="de-DE"/>
              <a:pPr>
                <a:defRPr/>
              </a:pPr>
              <a:t>04.11.2014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50E88F-71FB-4D64-B310-9EA3A51C34F4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de-AT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FEA577-FEDE-44C8-9445-9D61EA3CF187}" type="datetime1">
              <a:rPr lang="de-DE"/>
              <a:pPr>
                <a:defRPr/>
              </a:pPr>
              <a:t>04.11.2014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8FAD737-D587-428A-8F76-05E7E4B3A778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285750" y="-357188"/>
            <a:ext cx="9786938" cy="797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 txBox="1">
            <a:spLocks/>
          </p:cNvSpPr>
          <p:nvPr/>
        </p:nvSpPr>
        <p:spPr>
          <a:xfrm>
            <a:off x="-285750" y="-285750"/>
            <a:ext cx="9858375" cy="1285875"/>
          </a:xfrm>
          <a:prstGeom prst="rect">
            <a:avLst/>
          </a:prstGeom>
          <a:solidFill>
            <a:srgbClr val="083C77"/>
          </a:solidFill>
          <a:ln>
            <a:solidFill>
              <a:schemeClr val="accent1"/>
            </a:solidFill>
          </a:ln>
          <a:effectLst>
            <a:outerShdw blurRad="50800" dist="88900" dir="7680000" algn="ctr" rotWithShape="0">
              <a:srgbClr val="000000">
                <a:alpha val="49000"/>
              </a:srgbClr>
            </a:outerShdw>
          </a:effectLst>
        </p:spPr>
        <p:txBody>
          <a:bodyPr/>
          <a:lstStyle>
            <a:lvl1pPr>
              <a:defRPr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de-DE" sz="4400" dirty="0" smtClean="0">
                <a:ea typeface="+mj-ea"/>
              </a:rPr>
              <a:t/>
            </a:r>
            <a:br>
              <a:rPr lang="de-DE" sz="4400" dirty="0" smtClean="0">
                <a:ea typeface="+mj-ea"/>
              </a:rPr>
            </a:br>
            <a:endParaRPr lang="de-AT" sz="4400" dirty="0" smtClean="0">
              <a:ea typeface="+mj-ea"/>
            </a:endParaRPr>
          </a:p>
        </p:txBody>
      </p:sp>
      <p:pic>
        <p:nvPicPr>
          <p:cNvPr id="9" name="Picture 14" descr="C:\Dokumente und Einstellungen\t167\Desktop\Inspire_A_v2_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104775" y="0"/>
            <a:ext cx="1319213" cy="8429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034" name="Picture 15" descr="C:\Dokumente und Einstellungen\t167\Desktop\L_Logo farb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00988" y="0"/>
            <a:ext cx="1243012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eck 11"/>
          <p:cNvSpPr/>
          <p:nvPr/>
        </p:nvSpPr>
        <p:spPr>
          <a:xfrm>
            <a:off x="-214313" y="6357938"/>
            <a:ext cx="9572626" cy="428625"/>
          </a:xfrm>
          <a:prstGeom prst="rect">
            <a:avLst/>
          </a:prstGeom>
          <a:solidFill>
            <a:srgbClr val="083C77"/>
          </a:solidFill>
          <a:ln w="9525"/>
          <a:effectLst>
            <a:outerShdw blurRad="50800" dist="50800" dir="14460000" algn="ctr" rotWithShape="0">
              <a:srgbClr val="000000">
                <a:alpha val="5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13" name="Textfeld 12"/>
          <p:cNvSpPr txBox="1"/>
          <p:nvPr/>
        </p:nvSpPr>
        <p:spPr>
          <a:xfrm>
            <a:off x="1357313" y="142875"/>
            <a:ext cx="63579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INSPIRE Österreich</a:t>
            </a:r>
            <a:endParaRPr lang="de-AT" sz="2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Untertitel 1"/>
          <p:cNvSpPr>
            <a:spLocks noGrp="1"/>
          </p:cNvSpPr>
          <p:nvPr>
            <p:ph type="subTitle" idx="1"/>
          </p:nvPr>
        </p:nvSpPr>
        <p:spPr>
          <a:xfrm>
            <a:off x="0" y="3141663"/>
            <a:ext cx="9251950" cy="2663825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de-AT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INSPIRE – Workshop</a:t>
            </a:r>
          </a:p>
          <a:p>
            <a:pPr algn="ctr">
              <a:lnSpc>
                <a:spcPct val="90000"/>
              </a:lnSpc>
            </a:pPr>
            <a:r>
              <a:rPr lang="de-AT" dirty="0" smtClean="0">
                <a:latin typeface="Arial" charset="0"/>
                <a:cs typeface="Arial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de-AT" sz="2000" dirty="0" smtClean="0">
                <a:latin typeface="Arial" charset="0"/>
                <a:cs typeface="Arial" charset="0"/>
              </a:rPr>
              <a:t>Wien, </a:t>
            </a:r>
            <a:r>
              <a:rPr lang="de-AT" sz="2000" dirty="0" smtClean="0">
                <a:latin typeface="Arial" charset="0"/>
                <a:cs typeface="Arial" charset="0"/>
              </a:rPr>
              <a:t>11.11.2014</a:t>
            </a:r>
            <a:r>
              <a:rPr lang="de-AT" sz="2000" dirty="0" smtClean="0">
                <a:latin typeface="Arial" charset="0"/>
                <a:cs typeface="Arial" charset="0"/>
              </a:rPr>
              <a:t/>
            </a:r>
            <a:br>
              <a:rPr lang="de-AT" sz="2000" dirty="0" smtClean="0">
                <a:latin typeface="Arial" charset="0"/>
                <a:cs typeface="Arial" charset="0"/>
              </a:rPr>
            </a:br>
            <a:endParaRPr lang="de-AT" sz="20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93"/>
          <a:stretch/>
        </p:blipFill>
        <p:spPr bwMode="auto">
          <a:xfrm>
            <a:off x="1331641" y="992984"/>
            <a:ext cx="6624735" cy="5753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12"/>
          <p:cNvSpPr txBox="1">
            <a:spLocks noChangeArrowheads="1"/>
          </p:cNvSpPr>
          <p:nvPr/>
        </p:nvSpPr>
        <p:spPr bwMode="auto">
          <a:xfrm>
            <a:off x="1357313" y="142875"/>
            <a:ext cx="6357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 dirty="0">
                <a:solidFill>
                  <a:srgbClr val="95B3D7"/>
                </a:solidFill>
              </a:rPr>
              <a:t>INSPIRE </a:t>
            </a:r>
            <a:r>
              <a:rPr lang="de-DE" sz="2000" b="1" dirty="0" smtClean="0">
                <a:solidFill>
                  <a:srgbClr val="95B3D7"/>
                </a:solidFill>
              </a:rPr>
              <a:t>Roadmap I</a:t>
            </a:r>
            <a:endParaRPr lang="de-AT" sz="2000" b="1" dirty="0">
              <a:solidFill>
                <a:srgbClr val="95B3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1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340768"/>
            <a:ext cx="8229600" cy="4802876"/>
          </a:xfrm>
        </p:spPr>
        <p:txBody>
          <a:bodyPr/>
          <a:lstStyle/>
          <a:p>
            <a:pPr marL="177800" indent="-177800" eaLnBrk="1" hangingPunct="1">
              <a:lnSpc>
                <a:spcPct val="150000"/>
              </a:lnSpc>
              <a:tabLst>
                <a:tab pos="1609725" algn="l"/>
              </a:tabLst>
              <a:defRPr/>
            </a:pPr>
            <a:r>
              <a:rPr lang="de-AT" sz="1800" i="1" dirty="0">
                <a:solidFill>
                  <a:srgbClr val="FF0000"/>
                </a:solidFill>
              </a:rPr>
              <a:t>M</a:t>
            </a:r>
            <a:r>
              <a:rPr lang="de-AT" sz="1800" i="1" dirty="0" smtClean="0">
                <a:solidFill>
                  <a:srgbClr val="FF0000"/>
                </a:solidFill>
              </a:rPr>
              <a:t>arch-2014</a:t>
            </a:r>
            <a:r>
              <a:rPr lang="de-AT" sz="1800" i="1" dirty="0" smtClean="0">
                <a:solidFill>
                  <a:srgbClr val="FF0000"/>
                </a:solidFill>
              </a:rPr>
              <a:t>	</a:t>
            </a:r>
            <a:r>
              <a:rPr lang="de-AT" sz="1800" i="1" dirty="0" err="1" smtClean="0">
                <a:solidFill>
                  <a:srgbClr val="FF0000"/>
                </a:solidFill>
              </a:rPr>
              <a:t>SpatialDataServices</a:t>
            </a:r>
            <a:r>
              <a:rPr lang="de-AT" sz="1800" i="1" dirty="0" smtClean="0">
                <a:solidFill>
                  <a:srgbClr val="FF0000"/>
                </a:solidFill>
              </a:rPr>
              <a:t> (SDS) &amp; </a:t>
            </a:r>
            <a:r>
              <a:rPr lang="de-AT" sz="1800" i="1" dirty="0" err="1" smtClean="0">
                <a:solidFill>
                  <a:srgbClr val="FF0000"/>
                </a:solidFill>
              </a:rPr>
              <a:t>InvokeServices</a:t>
            </a:r>
            <a:r>
              <a:rPr lang="de-AT" sz="1800" i="1" dirty="0" smtClean="0">
                <a:solidFill>
                  <a:srgbClr val="FF0000"/>
                </a:solidFill>
              </a:rPr>
              <a:t> - </a:t>
            </a:r>
            <a:r>
              <a:rPr lang="de-AT" sz="1800" i="1" dirty="0" smtClean="0">
                <a:solidFill>
                  <a:srgbClr val="FF0000"/>
                </a:solidFill>
              </a:rPr>
              <a:t>Übermittlung 	zur Stellungnahme</a:t>
            </a:r>
            <a:endParaRPr lang="de-AT" sz="1800" i="1" dirty="0" smtClean="0">
              <a:solidFill>
                <a:srgbClr val="FF0000"/>
              </a:solidFill>
            </a:endParaRPr>
          </a:p>
          <a:p>
            <a:pPr marL="180975" indent="-180975" eaLnBrk="1" hangingPunct="1">
              <a:lnSpc>
                <a:spcPct val="150000"/>
              </a:lnSpc>
              <a:tabLst>
                <a:tab pos="1612900" algn="l"/>
              </a:tabLst>
              <a:defRPr/>
            </a:pPr>
            <a:r>
              <a:rPr lang="de-AT" sz="1800" dirty="0" smtClean="0"/>
              <a:t>21-Oct-2015</a:t>
            </a:r>
            <a:r>
              <a:rPr lang="de-AT" sz="1800" baseline="30000" dirty="0" smtClean="0"/>
              <a:t>	</a:t>
            </a:r>
            <a:r>
              <a:rPr lang="de-AT" sz="1800" dirty="0" smtClean="0"/>
              <a:t>Bereitstellung INSPIRE-konformer (neu erhobener oder 	aktualisierter) Geodatensätze der Anhang II und III Themen</a:t>
            </a:r>
          </a:p>
          <a:p>
            <a:pPr marL="180975" indent="-180975" eaLnBrk="1" hangingPunct="1">
              <a:lnSpc>
                <a:spcPct val="150000"/>
              </a:lnSpc>
              <a:tabLst>
                <a:tab pos="1612900" algn="l"/>
              </a:tabLst>
              <a:defRPr/>
            </a:pPr>
            <a:r>
              <a:rPr lang="de-AT" sz="1800" dirty="0" smtClean="0"/>
              <a:t>23-Nov-2017</a:t>
            </a:r>
            <a:r>
              <a:rPr lang="de-AT" sz="1800" baseline="30000" dirty="0" smtClean="0"/>
              <a:t>	</a:t>
            </a:r>
            <a:r>
              <a:rPr lang="de-AT" sz="1800" dirty="0" smtClean="0"/>
              <a:t>Bereitstellung der restlichen INSPIRE-konformen 	Geodatensätze des Anhangs </a:t>
            </a:r>
            <a:r>
              <a:rPr lang="de-AT" sz="1800" dirty="0" smtClean="0"/>
              <a:t>I</a:t>
            </a:r>
          </a:p>
          <a:p>
            <a:pPr marL="180975" indent="-180975" eaLnBrk="1" hangingPunct="1">
              <a:lnSpc>
                <a:spcPct val="150000"/>
              </a:lnSpc>
              <a:tabLst>
                <a:tab pos="1612900" algn="l"/>
              </a:tabLst>
              <a:defRPr/>
            </a:pPr>
            <a:r>
              <a:rPr lang="de-AT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04-Feb-2018</a:t>
            </a:r>
            <a:r>
              <a:rPr lang="de-AT" sz="1800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AT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Bereitstellung der restlichen INSPIRE-konformen 	Geodatensätze des Anhangs </a:t>
            </a:r>
            <a:r>
              <a:rPr lang="de-AT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 (Anpassung von Codelisten)</a:t>
            </a:r>
            <a:endParaRPr lang="de-AT" sz="18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80975" indent="-180975" eaLnBrk="1" hangingPunct="1">
              <a:lnSpc>
                <a:spcPct val="150000"/>
              </a:lnSpc>
              <a:tabLst>
                <a:tab pos="1612900" algn="l"/>
              </a:tabLst>
              <a:defRPr/>
            </a:pPr>
            <a:r>
              <a:rPr lang="de-AT" sz="1800" dirty="0" smtClean="0"/>
              <a:t>21-Oct-2020</a:t>
            </a:r>
            <a:r>
              <a:rPr lang="de-AT" sz="1800" dirty="0" smtClean="0"/>
              <a:t>	Bereitstellung der restlichen INSPIRE-konformen 	Geodatensätze der Anhänge II und III</a:t>
            </a:r>
            <a:endParaRPr lang="de-AT" sz="1800" dirty="0"/>
          </a:p>
        </p:txBody>
      </p:sp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1357313" y="142875"/>
            <a:ext cx="6357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 dirty="0">
                <a:solidFill>
                  <a:srgbClr val="95B3D7"/>
                </a:solidFill>
              </a:rPr>
              <a:t>INSPIRE </a:t>
            </a:r>
            <a:r>
              <a:rPr lang="de-DE" sz="2000" b="1" dirty="0" smtClean="0">
                <a:solidFill>
                  <a:srgbClr val="95B3D7"/>
                </a:solidFill>
              </a:rPr>
              <a:t>Roadmap II</a:t>
            </a:r>
            <a:endParaRPr lang="de-AT" sz="2000" b="1" dirty="0">
              <a:solidFill>
                <a:srgbClr val="95B3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237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484784"/>
            <a:ext cx="8229600" cy="465886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AT" sz="2800" dirty="0" smtClean="0"/>
              <a:t>Nationales INSPIRE Koordinierungsgremium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de-AT" sz="2400" dirty="0" smtClean="0"/>
              <a:t>Länder, Bundesministerien, Städte- &amp; Gemeindebund</a:t>
            </a:r>
          </a:p>
          <a:p>
            <a:pPr marL="0" indent="0">
              <a:buNone/>
            </a:pPr>
            <a:r>
              <a:rPr lang="de-AT" sz="2400" dirty="0" smtClean="0"/>
              <a:t>Programm 2014:</a:t>
            </a:r>
          </a:p>
          <a:p>
            <a:r>
              <a:rPr lang="de-AT" sz="2400" dirty="0" smtClean="0"/>
              <a:t>3 Sitzungen (eine folgt noch Ende November)</a:t>
            </a:r>
          </a:p>
          <a:p>
            <a:r>
              <a:rPr lang="de-AT" sz="2400" dirty="0"/>
              <a:t>2</a:t>
            </a:r>
            <a:r>
              <a:rPr lang="de-AT" sz="2400" dirty="0" smtClean="0"/>
              <a:t> Workshop (Monitoring &amp; Reporting, Datenharmonisierung)</a:t>
            </a:r>
          </a:p>
          <a:p>
            <a:r>
              <a:rPr lang="de-AT" sz="2400" dirty="0" smtClean="0"/>
              <a:t>Subarbeitsgruppe: Metadaten &amp; Registry</a:t>
            </a:r>
          </a:p>
          <a:p>
            <a:r>
              <a:rPr lang="de-AT" sz="2400" dirty="0" smtClean="0"/>
              <a:t>Mitarbeit in INSPIRE-MIG</a:t>
            </a:r>
          </a:p>
          <a:p>
            <a:pPr lvl="1"/>
            <a:endParaRPr lang="de-AT" sz="2400" dirty="0" smtClean="0"/>
          </a:p>
          <a:p>
            <a:pPr marL="0" indent="0">
              <a:buNone/>
            </a:pPr>
            <a:endParaRPr lang="de-AT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8CCA40-37F2-40FA-B158-2D68F564044E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1357313" y="142875"/>
            <a:ext cx="6357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 dirty="0" smtClean="0">
                <a:solidFill>
                  <a:srgbClr val="95B3D7"/>
                </a:solidFill>
              </a:rPr>
              <a:t>Nationale Koordinierungsstelle</a:t>
            </a:r>
            <a:endParaRPr lang="de-AT" sz="2000" b="1" dirty="0">
              <a:solidFill>
                <a:srgbClr val="95B3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195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484784"/>
            <a:ext cx="8229600" cy="46588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AT" sz="2400" dirty="0" smtClean="0"/>
              <a:t>Status der Netzdienste (seit Dez. 2013 alle in Betrieb)</a:t>
            </a:r>
          </a:p>
          <a:p>
            <a:pPr>
              <a:lnSpc>
                <a:spcPct val="150000"/>
              </a:lnSpc>
            </a:pPr>
            <a:r>
              <a:rPr lang="de-AT" sz="2400" dirty="0" smtClean="0"/>
              <a:t>Zustimmung zur Verordnung </a:t>
            </a:r>
            <a:r>
              <a:rPr lang="de-AT" sz="2400" i="1" dirty="0" smtClean="0"/>
              <a:t>I</a:t>
            </a:r>
            <a:r>
              <a:rPr lang="en-US" sz="2400" i="1" dirty="0" err="1" smtClean="0"/>
              <a:t>nteroperability</a:t>
            </a:r>
            <a:r>
              <a:rPr lang="en-US" sz="2400" i="1" dirty="0" smtClean="0"/>
              <a:t> </a:t>
            </a:r>
            <a:r>
              <a:rPr lang="en-US" sz="2400" i="1" dirty="0"/>
              <a:t>of Spatial Data and Services and Invoke </a:t>
            </a:r>
            <a:r>
              <a:rPr lang="en-US" sz="2400" i="1" dirty="0" smtClean="0"/>
              <a:t>Services</a:t>
            </a:r>
          </a:p>
          <a:p>
            <a:pPr>
              <a:lnSpc>
                <a:spcPct val="150000"/>
              </a:lnSpc>
            </a:pPr>
            <a:r>
              <a:rPr lang="en-US" sz="2400" dirty="0" err="1" smtClean="0"/>
              <a:t>Einrichtung</a:t>
            </a:r>
            <a:r>
              <a:rPr lang="en-US" sz="2400" dirty="0" smtClean="0"/>
              <a:t> der </a:t>
            </a:r>
            <a:r>
              <a:rPr lang="en-US" sz="2400" i="1" dirty="0" smtClean="0"/>
              <a:t>Maintenance and Implementation Group</a:t>
            </a:r>
            <a:r>
              <a:rPr lang="en-US" sz="2400" dirty="0" smtClean="0"/>
              <a:t> (MIG) &amp; Subgroups auf EU-</a:t>
            </a:r>
            <a:r>
              <a:rPr lang="en-US" sz="2400" dirty="0" err="1" smtClean="0"/>
              <a:t>Ebene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de-AT" sz="2400" dirty="0" smtClean="0"/>
              <a:t>Änderungen</a:t>
            </a:r>
            <a:r>
              <a:rPr lang="en-US" sz="2400" dirty="0" smtClean="0"/>
              <a:t> </a:t>
            </a:r>
            <a:r>
              <a:rPr lang="en-US" sz="2400" dirty="0" err="1" smtClean="0"/>
              <a:t>beim</a:t>
            </a:r>
            <a:r>
              <a:rPr lang="en-US" sz="2400" dirty="0" smtClean="0"/>
              <a:t> </a:t>
            </a:r>
            <a:r>
              <a:rPr lang="en-US" sz="2400" dirty="0" err="1" smtClean="0"/>
              <a:t>Rechtsstatus</a:t>
            </a:r>
            <a:r>
              <a:rPr lang="en-US" sz="2400" dirty="0" smtClean="0"/>
              <a:t> (“</a:t>
            </a:r>
            <a:r>
              <a:rPr lang="en-US" sz="2400" i="1" dirty="0" smtClean="0"/>
              <a:t>Omnibus-</a:t>
            </a:r>
            <a:r>
              <a:rPr lang="en-US" sz="2400" i="1" dirty="0" err="1" smtClean="0"/>
              <a:t>Verordnung</a:t>
            </a:r>
            <a:r>
              <a:rPr lang="en-US" sz="2400" i="1" dirty="0" smtClean="0"/>
              <a:t>” – </a:t>
            </a:r>
            <a:r>
              <a:rPr lang="en-US" sz="2400" i="1" dirty="0" err="1" smtClean="0"/>
              <a:t>Delegierte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Rechtsakte</a:t>
            </a:r>
            <a:r>
              <a:rPr lang="en-US" sz="2400" dirty="0" smtClean="0"/>
              <a:t>)</a:t>
            </a:r>
          </a:p>
          <a:p>
            <a:endParaRPr lang="de-AT" sz="2400" dirty="0" smtClean="0"/>
          </a:p>
          <a:p>
            <a:pPr lvl="1"/>
            <a:endParaRPr lang="de-AT" sz="2400" dirty="0" smtClean="0"/>
          </a:p>
          <a:p>
            <a:pPr marL="0" indent="0">
              <a:buNone/>
            </a:pPr>
            <a:endParaRPr lang="de-AT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8CCA40-37F2-40FA-B158-2D68F564044E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1357313" y="142875"/>
            <a:ext cx="6357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 dirty="0" smtClean="0">
                <a:solidFill>
                  <a:srgbClr val="95B3D7"/>
                </a:solidFill>
              </a:rPr>
              <a:t>Themen 2014</a:t>
            </a:r>
            <a:endParaRPr lang="de-AT" sz="2000" b="1" dirty="0">
              <a:solidFill>
                <a:srgbClr val="95B3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06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484784"/>
            <a:ext cx="8229600" cy="46588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err="1"/>
              <a:t>Abstimmung</a:t>
            </a:r>
            <a:r>
              <a:rPr lang="en-US" sz="2400" dirty="0"/>
              <a:t> Monitoring / </a:t>
            </a:r>
            <a:r>
              <a:rPr lang="en-US" sz="2400" dirty="0" err="1"/>
              <a:t>Benennung</a:t>
            </a:r>
            <a:r>
              <a:rPr lang="en-US" sz="2400" dirty="0"/>
              <a:t> </a:t>
            </a:r>
            <a:r>
              <a:rPr lang="en-US" sz="2400" dirty="0" err="1"/>
              <a:t>Metadaten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err="1"/>
              <a:t>Nationales</a:t>
            </a:r>
            <a:r>
              <a:rPr lang="en-US" sz="2400" dirty="0"/>
              <a:t> </a:t>
            </a:r>
            <a:r>
              <a:rPr lang="en-US" sz="2400" dirty="0" err="1"/>
              <a:t>Metadatenportal</a:t>
            </a:r>
            <a:r>
              <a:rPr lang="en-US" sz="2400" dirty="0"/>
              <a:t> </a:t>
            </a:r>
            <a:r>
              <a:rPr lang="en-US" sz="2400" dirty="0" err="1"/>
              <a:t>beim</a:t>
            </a:r>
            <a:r>
              <a:rPr lang="en-US" sz="2400" dirty="0"/>
              <a:t> BMLFUW / </a:t>
            </a:r>
            <a:r>
              <a:rPr lang="en-US" sz="2400" dirty="0" err="1"/>
              <a:t>Konformitätstests</a:t>
            </a:r>
            <a:r>
              <a:rPr lang="en-US" sz="2400" dirty="0"/>
              <a:t> </a:t>
            </a:r>
            <a:r>
              <a:rPr lang="en-US" sz="2400" dirty="0" err="1"/>
              <a:t>Metadaten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err="1"/>
              <a:t>Fragebogen</a:t>
            </a:r>
            <a:r>
              <a:rPr lang="en-US" sz="2400" dirty="0"/>
              <a:t> </a:t>
            </a:r>
            <a:r>
              <a:rPr lang="en-US" sz="2400" dirty="0" err="1"/>
              <a:t>zur</a:t>
            </a:r>
            <a:r>
              <a:rPr lang="en-US" sz="2400" dirty="0"/>
              <a:t> INSPIRE – </a:t>
            </a:r>
            <a:r>
              <a:rPr lang="en-US" sz="2400" dirty="0" err="1"/>
              <a:t>MidTerm</a:t>
            </a:r>
            <a:r>
              <a:rPr lang="en-US" sz="2400" dirty="0"/>
              <a:t> Evaluation</a:t>
            </a:r>
          </a:p>
          <a:p>
            <a:pPr>
              <a:lnSpc>
                <a:spcPct val="150000"/>
              </a:lnSpc>
            </a:pPr>
            <a:r>
              <a:rPr lang="en-US" sz="2400" dirty="0" err="1"/>
              <a:t>Einrichtung</a:t>
            </a:r>
            <a:r>
              <a:rPr lang="en-US" sz="2400" dirty="0"/>
              <a:t> der AG </a:t>
            </a:r>
            <a:r>
              <a:rPr lang="en-US" sz="2400" dirty="0" err="1"/>
              <a:t>Metadaten</a:t>
            </a:r>
            <a:r>
              <a:rPr lang="en-US" sz="2400" dirty="0"/>
              <a:t> &amp; </a:t>
            </a:r>
            <a:r>
              <a:rPr lang="en-US" sz="2400" dirty="0" smtClean="0"/>
              <a:t>Registry</a:t>
            </a:r>
            <a:endParaRPr lang="de-AT" sz="2400" dirty="0" smtClean="0"/>
          </a:p>
          <a:p>
            <a:pPr>
              <a:lnSpc>
                <a:spcPct val="150000"/>
              </a:lnSpc>
            </a:pPr>
            <a:r>
              <a:rPr lang="de-AT" sz="2400" dirty="0" smtClean="0"/>
              <a:t>Einfluss PSI-RL auf INSPIRE (Novellierung zweckmäßig)</a:t>
            </a:r>
          </a:p>
          <a:p>
            <a:pPr>
              <a:lnSpc>
                <a:spcPct val="150000"/>
              </a:lnSpc>
            </a:pPr>
            <a:r>
              <a:rPr lang="de-AT" sz="2400" dirty="0" smtClean="0"/>
              <a:t>Inspire.gv.at</a:t>
            </a:r>
          </a:p>
          <a:p>
            <a:endParaRPr lang="de-AT" sz="2400" dirty="0" smtClean="0"/>
          </a:p>
          <a:p>
            <a:pPr lvl="1"/>
            <a:endParaRPr lang="de-AT" sz="2400" dirty="0" smtClean="0"/>
          </a:p>
          <a:p>
            <a:pPr marL="0" indent="0">
              <a:buNone/>
            </a:pPr>
            <a:endParaRPr lang="de-AT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8CCA40-37F2-40FA-B158-2D68F564044E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1357313" y="142875"/>
            <a:ext cx="6357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 dirty="0" smtClean="0">
                <a:solidFill>
                  <a:srgbClr val="95B3D7"/>
                </a:solidFill>
              </a:rPr>
              <a:t>Themen 2014 	II</a:t>
            </a:r>
            <a:endParaRPr lang="de-AT" sz="2000" b="1" dirty="0">
              <a:solidFill>
                <a:srgbClr val="95B3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4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el 1"/>
          <p:cNvSpPr>
            <a:spLocks noGrp="1"/>
          </p:cNvSpPr>
          <p:nvPr>
            <p:ph type="title" idx="4294967295"/>
          </p:nvPr>
        </p:nvSpPr>
        <p:spPr>
          <a:xfrm>
            <a:off x="428625" y="1196975"/>
            <a:ext cx="8215313" cy="4968875"/>
          </a:xfrm>
        </p:spPr>
        <p:txBody>
          <a:bodyPr/>
          <a:lstStyle/>
          <a:p>
            <a:pPr eaLnBrk="1" hangingPunct="1"/>
            <a:r>
              <a:rPr lang="de-AT" sz="3000" b="1" dirty="0" smtClean="0">
                <a:solidFill>
                  <a:srgbClr val="083C77"/>
                </a:solidFill>
                <a:latin typeface="Arial" charset="0"/>
                <a:cs typeface="Arial" charset="0"/>
              </a:rPr>
              <a:t>Vielen Dank für Ihre Aufmerksamkeit</a:t>
            </a:r>
            <a:br>
              <a:rPr lang="de-AT" sz="3000" b="1" dirty="0" smtClean="0">
                <a:solidFill>
                  <a:srgbClr val="083C77"/>
                </a:solidFill>
                <a:latin typeface="Arial" charset="0"/>
                <a:cs typeface="Arial" charset="0"/>
              </a:rPr>
            </a:br>
            <a:r>
              <a:rPr lang="de-AT" sz="3000" b="1" dirty="0" smtClean="0">
                <a:solidFill>
                  <a:srgbClr val="083C77"/>
                </a:solidFill>
                <a:latin typeface="Arial" charset="0"/>
                <a:cs typeface="Arial" charset="0"/>
              </a:rPr>
              <a:t/>
            </a:r>
            <a:br>
              <a:rPr lang="de-AT" sz="3000" b="1" dirty="0" smtClean="0">
                <a:solidFill>
                  <a:srgbClr val="083C77"/>
                </a:solidFill>
                <a:latin typeface="Arial" charset="0"/>
                <a:cs typeface="Arial" charset="0"/>
              </a:rPr>
            </a:br>
            <a:r>
              <a:rPr lang="de-AT" sz="3000" b="1" dirty="0" smtClean="0">
                <a:solidFill>
                  <a:srgbClr val="083C77"/>
                </a:solidFill>
                <a:latin typeface="Arial" charset="0"/>
                <a:cs typeface="Arial" charset="0"/>
              </a:rPr>
              <a:t>www.inspire.gv.at</a:t>
            </a:r>
          </a:p>
        </p:txBody>
      </p:sp>
      <p:sp>
        <p:nvSpPr>
          <p:cNvPr id="57346" name="Datumsplatzhalter 3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AT" sz="1200" dirty="0" smtClean="0">
                <a:solidFill>
                  <a:schemeClr val="bg1"/>
                </a:solidFill>
              </a:rPr>
              <a:t>11.11.2014</a:t>
            </a:r>
            <a:endParaRPr lang="de-AT" sz="1200" dirty="0">
              <a:solidFill>
                <a:schemeClr val="bg1"/>
              </a:solidFill>
            </a:endParaRPr>
          </a:p>
        </p:txBody>
      </p:sp>
      <p:sp>
        <p:nvSpPr>
          <p:cNvPr id="57347" name="Fußzeilenplatzhalt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de-AT" sz="1200">
              <a:solidFill>
                <a:schemeClr val="bg1"/>
              </a:solidFill>
            </a:endParaRPr>
          </a:p>
        </p:txBody>
      </p:sp>
      <p:sp>
        <p:nvSpPr>
          <p:cNvPr id="57348" name="Foliennummernplatzhalter 5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352B48D-C4DA-4C08-AB24-D4C11A8E52D7}" type="slidenum">
              <a:rPr lang="de-AT" sz="1200">
                <a:solidFill>
                  <a:schemeClr val="bg1"/>
                </a:solidFill>
              </a:rPr>
              <a:pPr algn="r"/>
              <a:t>7</a:t>
            </a:fld>
            <a:endParaRPr lang="de-AT" sz="1200">
              <a:solidFill>
                <a:schemeClr val="bg1"/>
              </a:solidFill>
            </a:endParaRPr>
          </a:p>
        </p:txBody>
      </p:sp>
      <p:sp>
        <p:nvSpPr>
          <p:cNvPr id="57349" name="Textfeld 12"/>
          <p:cNvSpPr txBox="1">
            <a:spLocks noChangeArrowheads="1"/>
          </p:cNvSpPr>
          <p:nvPr/>
        </p:nvSpPr>
        <p:spPr bwMode="auto">
          <a:xfrm>
            <a:off x="1357313" y="142875"/>
            <a:ext cx="6357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>
                <a:solidFill>
                  <a:srgbClr val="95B3D7"/>
                </a:solidFill>
              </a:rPr>
              <a:t>INSPIRE Österreich</a:t>
            </a:r>
            <a:endParaRPr lang="de-AT" sz="2000" b="1">
              <a:solidFill>
                <a:srgbClr val="95B3D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PIRE_Präsentationsvorlage_v6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INSPIRE_Präsentationsvorlage_v6</Template>
  <TotalTime>0</TotalTime>
  <Words>152</Words>
  <Application>Microsoft Office PowerPoint</Application>
  <PresentationFormat>Bildschirmpräsentation (4:3)</PresentationFormat>
  <Paragraphs>39</Paragraphs>
  <Slides>7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INSPIRE_Präsentationsvorlage_v6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Vielen Dank für Ihre Aufmerksamkeit  www.inspire.gv.at</vt:lpstr>
    </vt:vector>
  </TitlesOfParts>
  <Company>42virtual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DI Rudolf Müller</dc:creator>
  <cp:lastModifiedBy>Obersteiner</cp:lastModifiedBy>
  <cp:revision>349</cp:revision>
  <cp:lastPrinted>2011-09-02T11:13:44Z</cp:lastPrinted>
  <dcterms:created xsi:type="dcterms:W3CDTF">2007-11-08T15:33:56Z</dcterms:created>
  <dcterms:modified xsi:type="dcterms:W3CDTF">2014-11-04T09:05:10Z</dcterms:modified>
</cp:coreProperties>
</file>