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80" r:id="rId6"/>
    <p:sldId id="278" r:id="rId7"/>
    <p:sldId id="277" r:id="rId8"/>
    <p:sldId id="281" r:id="rId9"/>
    <p:sldId id="269" r:id="rId10"/>
    <p:sldId id="276" r:id="rId11"/>
    <p:sldId id="272" r:id="rId12"/>
    <p:sldId id="273" r:id="rId13"/>
    <p:sldId id="274" r:id="rId14"/>
    <p:sldId id="282" r:id="rId15"/>
    <p:sldId id="268" r:id="rId16"/>
  </p:sldIdLst>
  <p:sldSz cx="12192000" cy="6858000"/>
  <p:notesSz cx="6669088" cy="9928225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E15"/>
    <a:srgbClr val="118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22" d="100"/>
          <a:sy n="122" d="100"/>
        </p:scale>
        <p:origin x="11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28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3C3B2-A2AA-48F4-87F3-E1DB6B4A86DE}" type="datetimeFigureOut">
              <a:rPr lang="de-AT" smtClean="0"/>
              <a:t>08.11.2018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0B9DE-4B87-4BA6-B83C-C54A014954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753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3F606-6A2F-445B-A828-48FFA106214E}" type="datetimeFigureOut">
              <a:rPr lang="de-AT" smtClean="0"/>
              <a:t>08.11.2018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07516-D3A5-48B5-A909-4DD7E79E984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525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79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4280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90200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0639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1612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0018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4864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9157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8878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4489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07516-D3A5-48B5-A909-4DD7E79E9847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649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3212976"/>
            <a:ext cx="10363200" cy="1254001"/>
          </a:xfrm>
        </p:spPr>
        <p:txBody>
          <a:bodyPr/>
          <a:lstStyle>
            <a:lvl1pPr>
              <a:defRPr>
                <a:solidFill>
                  <a:srgbClr val="8FAE15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11425" y="5373216"/>
            <a:ext cx="10357387" cy="108012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AT" dirty="0"/>
          </a:p>
        </p:txBody>
      </p:sp>
      <p:sp>
        <p:nvSpPr>
          <p:cNvPr id="10" name="Text Box 8"/>
          <p:cNvSpPr txBox="1">
            <a:spLocks noChangeArrowheads="1"/>
          </p:cNvSpPr>
          <p:nvPr userDrawn="1"/>
        </p:nvSpPr>
        <p:spPr bwMode="auto">
          <a:xfrm>
            <a:off x="248218" y="6613530"/>
            <a:ext cx="11713633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50" dirty="0">
                <a:solidFill>
                  <a:srgbClr val="8FAE15"/>
                </a:solidFill>
                <a:cs typeface="Arial" charset="0"/>
              </a:rPr>
              <a:t>© Land-, </a:t>
            </a:r>
            <a:r>
              <a:rPr lang="en-US" sz="750" dirty="0" err="1">
                <a:solidFill>
                  <a:srgbClr val="8FAE15"/>
                </a:solidFill>
                <a:cs typeface="Arial" charset="0"/>
              </a:rPr>
              <a:t>forst</a:t>
            </a:r>
            <a:r>
              <a:rPr lang="en-US" sz="750" dirty="0">
                <a:solidFill>
                  <a:srgbClr val="8FAE15"/>
                </a:solidFill>
                <a:cs typeface="Arial" charset="0"/>
              </a:rPr>
              <a:t>- und </a:t>
            </a:r>
            <a:r>
              <a:rPr lang="en-US" sz="750" dirty="0" err="1">
                <a:solidFill>
                  <a:srgbClr val="8FAE15"/>
                </a:solidFill>
                <a:cs typeface="Arial" charset="0"/>
              </a:rPr>
              <a:t>wasserwirtschaftliches</a:t>
            </a:r>
            <a:r>
              <a:rPr lang="en-US" sz="750" dirty="0">
                <a:solidFill>
                  <a:srgbClr val="8FAE15"/>
                </a:solidFill>
                <a:cs typeface="Arial" charset="0"/>
              </a:rPr>
              <a:t> </a:t>
            </a:r>
            <a:r>
              <a:rPr lang="en-US" sz="750" dirty="0" err="1">
                <a:solidFill>
                  <a:srgbClr val="8FAE15"/>
                </a:solidFill>
                <a:cs typeface="Arial" charset="0"/>
              </a:rPr>
              <a:t>Rechenzentrum</a:t>
            </a:r>
            <a:r>
              <a:rPr lang="en-US" sz="750" dirty="0">
                <a:solidFill>
                  <a:srgbClr val="8FAE15"/>
                </a:solidFill>
                <a:cs typeface="Arial" charset="0"/>
              </a:rPr>
              <a:t> </a:t>
            </a:r>
            <a:r>
              <a:rPr lang="en-US" sz="750" dirty="0" smtClean="0">
                <a:solidFill>
                  <a:srgbClr val="8FAE15"/>
                </a:solidFill>
                <a:cs typeface="Arial" charset="0"/>
              </a:rPr>
              <a:t>GmbH</a:t>
            </a:r>
            <a:r>
              <a:rPr lang="en-US" sz="750" dirty="0">
                <a:solidFill>
                  <a:srgbClr val="8FAE15"/>
                </a:solidFill>
                <a:cs typeface="Arial" charset="0"/>
              </a:rPr>
              <a:t>, LFRZ – System- &amp; </a:t>
            </a:r>
            <a:r>
              <a:rPr lang="en-US" sz="750" dirty="0" smtClean="0">
                <a:solidFill>
                  <a:srgbClr val="8FAE15"/>
                </a:solidFill>
                <a:cs typeface="Arial" charset="0"/>
              </a:rPr>
              <a:t>Software-</a:t>
            </a:r>
            <a:r>
              <a:rPr lang="en-US" sz="750" dirty="0" err="1" smtClean="0">
                <a:solidFill>
                  <a:srgbClr val="8FAE15"/>
                </a:solidFill>
                <a:cs typeface="Arial" charset="0"/>
              </a:rPr>
              <a:t>Entwicklung</a:t>
            </a:r>
            <a:r>
              <a:rPr lang="en-US" sz="750" dirty="0" smtClean="0">
                <a:solidFill>
                  <a:srgbClr val="8FAE15"/>
                </a:solidFill>
                <a:cs typeface="Arial" charset="0"/>
              </a:rPr>
              <a:t>, www.lfrz.gv.at </a:t>
            </a:r>
            <a:endParaRPr lang="de-AT" sz="750" dirty="0">
              <a:solidFill>
                <a:srgbClr val="8FAE15"/>
              </a:solidFill>
              <a:cs typeface="Arial" charset="0"/>
            </a:endParaRPr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911425" y="4221088"/>
            <a:ext cx="10357387" cy="0"/>
          </a:xfrm>
          <a:prstGeom prst="line">
            <a:avLst/>
          </a:prstGeom>
          <a:ln>
            <a:solidFill>
              <a:srgbClr val="8FAE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hteck 5"/>
          <p:cNvSpPr/>
          <p:nvPr userDrawn="1"/>
        </p:nvSpPr>
        <p:spPr>
          <a:xfrm>
            <a:off x="10056440" y="116632"/>
            <a:ext cx="2063552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595" y="388604"/>
            <a:ext cx="2344602" cy="116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28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6596779"/>
            <a:ext cx="12192000" cy="260648"/>
          </a:xfrm>
          <a:prstGeom prst="rect">
            <a:avLst/>
          </a:prstGeom>
          <a:solidFill>
            <a:srgbClr val="8FAE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8446" y="358516"/>
            <a:ext cx="9746026" cy="78296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5040560"/>
          </a:xfrm>
        </p:spPr>
        <p:txBody>
          <a:bodyPr/>
          <a:lstStyle>
            <a:lvl2pPr>
              <a:defRPr sz="1700"/>
            </a:lvl2pPr>
            <a:lvl3pPr>
              <a:defRPr sz="1600"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AB3F4-42C2-4E04-88B2-404723FC52FC}" type="datetime1">
              <a:rPr lang="de-AT" smtClean="0"/>
              <a:t>08.11.2018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‹Nr.›</a:t>
            </a:fld>
            <a:endParaRPr lang="de-AT"/>
          </a:p>
        </p:txBody>
      </p:sp>
      <p:cxnSp>
        <p:nvCxnSpPr>
          <p:cNvPr id="7" name="Gerader Verbinder 6"/>
          <p:cNvCxnSpPr/>
          <p:nvPr userDrawn="1"/>
        </p:nvCxnSpPr>
        <p:spPr>
          <a:xfrm>
            <a:off x="611360" y="1113620"/>
            <a:ext cx="10971040" cy="1996"/>
          </a:xfrm>
          <a:prstGeom prst="line">
            <a:avLst/>
          </a:prstGeom>
          <a:ln>
            <a:solidFill>
              <a:srgbClr val="8FAE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014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6596779"/>
            <a:ext cx="12192000" cy="260648"/>
          </a:xfrm>
          <a:prstGeom prst="rect">
            <a:avLst/>
          </a:prstGeom>
          <a:solidFill>
            <a:srgbClr val="8FAE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78296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0"/>
          </p:nvPr>
        </p:nvSpPr>
        <p:spPr>
          <a:xfrm>
            <a:off x="4691360" y="6549408"/>
            <a:ext cx="2844800" cy="365125"/>
          </a:xfrm>
        </p:spPr>
        <p:txBody>
          <a:bodyPr/>
          <a:lstStyle/>
          <a:p>
            <a:fld id="{A7DAB3F4-42C2-4E04-88B2-404723FC52FC}" type="datetime1">
              <a:rPr lang="de-AT" smtClean="0"/>
              <a:t>08.11.2018</a:t>
            </a:fld>
            <a:endParaRPr lang="de-AT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23392" y="6549408"/>
            <a:ext cx="3860800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549408"/>
            <a:ext cx="2844800" cy="365125"/>
          </a:xfrm>
        </p:spPr>
        <p:txBody>
          <a:bodyPr/>
          <a:lstStyle/>
          <a:p>
            <a:fld id="{FCCA1BCA-2B48-47A2-A9D3-4C9574AF340C}" type="slidenum">
              <a:rPr lang="de-AT" smtClean="0"/>
              <a:t>‹Nr.›</a:t>
            </a:fld>
            <a:endParaRPr lang="de-AT"/>
          </a:p>
        </p:txBody>
      </p:sp>
      <p:cxnSp>
        <p:nvCxnSpPr>
          <p:cNvPr id="12" name="Gerader Verbinder 11"/>
          <p:cNvCxnSpPr/>
          <p:nvPr userDrawn="1"/>
        </p:nvCxnSpPr>
        <p:spPr>
          <a:xfrm>
            <a:off x="611360" y="1113620"/>
            <a:ext cx="10971040" cy="1996"/>
          </a:xfrm>
          <a:prstGeom prst="line">
            <a:avLst/>
          </a:prstGeom>
          <a:ln>
            <a:solidFill>
              <a:srgbClr val="8FAE1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79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6596779"/>
            <a:ext cx="12192000" cy="260648"/>
          </a:xfrm>
          <a:prstGeom prst="rect">
            <a:avLst/>
          </a:prstGeom>
          <a:solidFill>
            <a:srgbClr val="8FAE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14F4-6D7A-418D-8AE7-732846BF1271}" type="datetime1">
              <a:rPr lang="de-AT" smtClean="0"/>
              <a:t>08.11.2018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7157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764704"/>
            <a:ext cx="10972800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772816"/>
            <a:ext cx="10972800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691360" y="654940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FA7C7E68-2620-4F0F-94D7-837544EF63D1}" type="datetime1">
              <a:rPr lang="de-AT" smtClean="0"/>
              <a:pPr/>
              <a:t>08.11.2018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23392" y="654940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54940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FCCA1BCA-2B48-47A2-A9D3-4C9574AF340C}" type="slidenum">
              <a:rPr lang="de-AT" smtClean="0"/>
              <a:pPr/>
              <a:t>‹Nr.›</a:t>
            </a:fld>
            <a:endParaRPr lang="de-AT"/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10384227" y="102312"/>
            <a:ext cx="1306800" cy="734400"/>
            <a:chOff x="7449044" y="1174439"/>
            <a:chExt cx="1306526" cy="735349"/>
          </a:xfrm>
        </p:grpSpPr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9044" y="1174439"/>
              <a:ext cx="1306526" cy="735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02756" y="1364014"/>
              <a:ext cx="1093749" cy="545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470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kern="1200">
          <a:solidFill>
            <a:srgbClr val="8FAE15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eoserver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docs.geoserver.org/stable/en/user/community/index.html" TargetMode="External"/><Relationship Id="rId4" Type="http://schemas.openxmlformats.org/officeDocument/2006/relationships/hyperlink" Target="http://docs.geoserver.org/stable/en/user/extensions/index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.google.com/webstore/detail/rss-feed-reader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covery.inspire.gv.at/" TargetMode="External"/><Relationship Id="rId5" Type="http://schemas.openxmlformats.org/officeDocument/2006/relationships/hyperlink" Target="https://geometadaten.lfrz.at/at.lfrz.discoveryservices/srv/ger/csw?service=CSW&amp;version=2.0.2&amp;" TargetMode="External"/><Relationship Id="rId4" Type="http://schemas.openxmlformats.org/officeDocument/2006/relationships/hyperlink" Target="http://geometadatensuche.inspire.gv.a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geometadaten.lfrz.at/at.lfrz.discoveryservices/srv/ger/csw?service=CSW&amp;version=2.0.2&amp;request=GetCapabilities/" TargetMode="External"/><Relationship Id="rId3" Type="http://schemas.openxmlformats.org/officeDocument/2006/relationships/hyperlink" Target="https://geonetwork-opensource.org/manuals/3.4.x/ge/index.html" TargetMode="External"/><Relationship Id="rId7" Type="http://schemas.openxmlformats.org/officeDocument/2006/relationships/hyperlink" Target="http://geometadatensuche.inspire.gv.at/" TargetMode="External"/><Relationship Id="rId12" Type="http://schemas.openxmlformats.org/officeDocument/2006/relationships/hyperlink" Target="https://inspire.ec.europa.eu/Technical-Guidelines2/Network-Services/4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spire.gv.at/INSPIRE-Oesterreich/Downloads-und-Links.html" TargetMode="External"/><Relationship Id="rId11" Type="http://schemas.openxmlformats.org/officeDocument/2006/relationships/hyperlink" Target="https://inspire.ec.europa.eu/id/document/tg/metadata-iso19139" TargetMode="External"/><Relationship Id="rId5" Type="http://schemas.openxmlformats.org/officeDocument/2006/relationships/hyperlink" Target="https://assistenzstelle.inspire.gv.at/_media/netzdienste/geonetwork/lfrz_benutzerhandbuch_metadateneditor.pdf" TargetMode="External"/><Relationship Id="rId10" Type="http://schemas.openxmlformats.org/officeDocument/2006/relationships/hyperlink" Target="https://inspire.ec.europa.eu/documents/inspire-metadata-implementing-rules-technical-guidelines-based-en-iso-19115-and-en-iso-1" TargetMode="External"/><Relationship Id="rId4" Type="http://schemas.openxmlformats.org/officeDocument/2006/relationships/hyperlink" Target="http://www.inspire.gv.at/dam/jcr:6e4eb078-cbb5-4639-aacc-eafdbe6d8854/LFRZ_Benutzerhandbuch_Metadatensuche.pdf" TargetMode="External"/><Relationship Id="rId9" Type="http://schemas.openxmlformats.org/officeDocument/2006/relationships/hyperlink" Target="https://geonetwork-opensource.org/manuals/trunk/eng/users/tutorials/inspire/view-geoserv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AT" dirty="0" smtClean="0"/>
              <a:t>LFRZ Schulung </a:t>
            </a:r>
            <a:r>
              <a:rPr lang="de-AT" dirty="0" err="1" smtClean="0"/>
              <a:t>GeoNetwork</a:t>
            </a:r>
            <a:r>
              <a:rPr lang="de-AT" dirty="0" smtClean="0"/>
              <a:t> &amp; </a:t>
            </a:r>
            <a:r>
              <a:rPr lang="de-AT" dirty="0" err="1" smtClean="0"/>
              <a:t>GeoServer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de-AT" dirty="0" smtClean="0"/>
              <a:t>DI Vera Galla, </a:t>
            </a:r>
            <a:r>
              <a:rPr lang="de-AT" dirty="0" err="1" smtClean="0"/>
              <a:t>MSc</a:t>
            </a:r>
            <a:r>
              <a:rPr lang="de-AT" dirty="0" smtClean="0"/>
              <a:t> Manuel Illmeyer (LFRZ)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40039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Übersicht Produkte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 err="1" smtClean="0"/>
              <a:t>MetaDB</a:t>
            </a:r>
            <a:endParaRPr lang="de-AT" sz="2000" dirty="0" smtClean="0"/>
          </a:p>
          <a:p>
            <a:pPr lvl="1"/>
            <a:r>
              <a:rPr lang="de-AT" sz="1800" dirty="0" smtClean="0"/>
              <a:t>Web- Metadatenbank</a:t>
            </a:r>
          </a:p>
          <a:p>
            <a:pPr lvl="1"/>
            <a:r>
              <a:rPr lang="de-AT" sz="1800" dirty="0" smtClean="0"/>
              <a:t>INSPIRE Suchdienst	</a:t>
            </a:r>
          </a:p>
          <a:p>
            <a:pPr lvl="1"/>
            <a:r>
              <a:rPr lang="de-AT" sz="1800" dirty="0" smtClean="0"/>
              <a:t>INSPIRE Downloaddienst</a:t>
            </a:r>
            <a:endParaRPr lang="de-AT" sz="1800" dirty="0"/>
          </a:p>
          <a:p>
            <a:endParaRPr lang="de-AT" sz="2000" dirty="0"/>
          </a:p>
          <a:p>
            <a:r>
              <a:rPr lang="de-AT" sz="2000" dirty="0" err="1" smtClean="0"/>
              <a:t>SelfWMS</a:t>
            </a:r>
            <a:endParaRPr lang="de-AT" sz="2000" dirty="0" smtClean="0"/>
          </a:p>
          <a:p>
            <a:pPr lvl="1"/>
            <a:r>
              <a:rPr lang="de-AT" sz="1800" dirty="0" smtClean="0"/>
              <a:t>Darstellungsdienst</a:t>
            </a:r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endParaRPr lang="de-AT" sz="2000" dirty="0"/>
          </a:p>
          <a:p>
            <a:pPr>
              <a:buFont typeface="Wingdings" panose="05000000000000000000" pitchFamily="2" charset="2"/>
              <a:buChar char="à"/>
            </a:pPr>
            <a:r>
              <a:rPr lang="de-AT" sz="2000" dirty="0" smtClean="0"/>
              <a:t>Alle </a:t>
            </a:r>
            <a:r>
              <a:rPr lang="de-AT" sz="2000" dirty="0"/>
              <a:t>INSPIRE Netzdienste mit eigenem </a:t>
            </a:r>
            <a:r>
              <a:rPr lang="de-AT" sz="2000" dirty="0" smtClean="0"/>
              <a:t>User-Account </a:t>
            </a:r>
            <a:r>
              <a:rPr lang="de-AT" sz="2000" dirty="0"/>
              <a:t>selbst erstellen und </a:t>
            </a:r>
            <a:r>
              <a:rPr lang="de-AT" sz="2000" dirty="0" smtClean="0"/>
              <a:t>konfigurieren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AT" sz="2000" dirty="0"/>
              <a:t>B</a:t>
            </a:r>
            <a:r>
              <a:rPr lang="de-AT" sz="2000" dirty="0" smtClean="0"/>
              <a:t>ereitstellung </a:t>
            </a:r>
            <a:r>
              <a:rPr lang="de-AT" sz="2000" dirty="0"/>
              <a:t>/ Betrieb der Dienste durch LFRZ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1172688"/>
            <a:ext cx="3905250" cy="85725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745" y="2924944"/>
            <a:ext cx="3813655" cy="120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8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INSPIRE Roadmap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  <p:pic>
        <p:nvPicPr>
          <p:cNvPr id="6" name="Picture 2" descr="http://inspire.ec.europa.eu/images/roadmap2015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93"/>
          <a:stretch/>
        </p:blipFill>
        <p:spPr bwMode="auto">
          <a:xfrm>
            <a:off x="3177498" y="1341438"/>
            <a:ext cx="5837003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5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GeoServer</a:t>
            </a:r>
            <a:r>
              <a:rPr lang="de-AT" dirty="0" smtClean="0"/>
              <a:t> allgemein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OpenSource Geodaten-Server </a:t>
            </a:r>
          </a:p>
          <a:p>
            <a:pPr lvl="1"/>
            <a:r>
              <a:rPr lang="de-AT" dirty="0">
                <a:hlinkClick r:id="rId3"/>
              </a:rPr>
              <a:t>http://geoserver.org</a:t>
            </a:r>
            <a:r>
              <a:rPr lang="de-AT" dirty="0" smtClean="0">
                <a:hlinkClick r:id="rId3"/>
              </a:rPr>
              <a:t>/</a:t>
            </a:r>
            <a:r>
              <a:rPr lang="de-AT" dirty="0" smtClean="0"/>
              <a:t> </a:t>
            </a:r>
          </a:p>
          <a:p>
            <a:r>
              <a:rPr lang="de-AT" dirty="0" smtClean="0"/>
              <a:t>frei verfügbar und kostenlos</a:t>
            </a:r>
          </a:p>
          <a:p>
            <a:r>
              <a:rPr lang="de-AT" dirty="0" smtClean="0"/>
              <a:t>regelmäßige Updates (seit 2001)</a:t>
            </a:r>
          </a:p>
          <a:p>
            <a:r>
              <a:rPr lang="de-AT" dirty="0"/>
              <a:t>Darstellung und Bearbeitung von Geodaten im Web</a:t>
            </a:r>
          </a:p>
          <a:p>
            <a:r>
              <a:rPr lang="de-AT" dirty="0" smtClean="0"/>
              <a:t>Vielzahl an (Community-) Plugins</a:t>
            </a:r>
          </a:p>
          <a:p>
            <a:pPr lvl="1"/>
            <a:r>
              <a:rPr lang="de-AT" dirty="0">
                <a:hlinkClick r:id="rId4"/>
              </a:rPr>
              <a:t>http://</a:t>
            </a:r>
            <a:r>
              <a:rPr lang="de-AT" dirty="0" smtClean="0">
                <a:hlinkClick r:id="rId4"/>
              </a:rPr>
              <a:t>docs.geoserver.org/stable/en/user/extensions/index.html</a:t>
            </a:r>
            <a:endParaRPr lang="de-AT" dirty="0" smtClean="0"/>
          </a:p>
          <a:p>
            <a:pPr lvl="1"/>
            <a:r>
              <a:rPr lang="de-AT" dirty="0">
                <a:hlinkClick r:id="rId5"/>
              </a:rPr>
              <a:t>http://</a:t>
            </a:r>
            <a:r>
              <a:rPr lang="de-AT" dirty="0" smtClean="0">
                <a:hlinkClick r:id="rId5"/>
              </a:rPr>
              <a:t>docs.geoserver.org/stable/en/user/community/index.html</a:t>
            </a:r>
            <a:r>
              <a:rPr lang="de-AT" dirty="0" smtClean="0"/>
              <a:t> </a:t>
            </a:r>
          </a:p>
          <a:p>
            <a:r>
              <a:rPr lang="de-AT" dirty="0" smtClean="0"/>
              <a:t>WMS, WFS, WCS, WMTS, etc.</a:t>
            </a:r>
          </a:p>
          <a:p>
            <a:pPr lvl="1"/>
            <a:r>
              <a:rPr lang="de-AT" dirty="0"/>
              <a:t>OGC-konforme Bereitstellung</a:t>
            </a:r>
          </a:p>
          <a:p>
            <a:pPr lvl="1"/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752" y="44624"/>
            <a:ext cx="3813655" cy="120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96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Vorbereitung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RSS Feed Reader</a:t>
            </a:r>
            <a:endParaRPr lang="de-AT" dirty="0" smtClean="0">
              <a:hlinkClick r:id="rId3"/>
            </a:endParaRPr>
          </a:p>
          <a:p>
            <a:pPr lvl="1"/>
            <a:r>
              <a:rPr lang="de-AT" sz="1600" dirty="0" smtClean="0">
                <a:hlinkClick r:id="rId3"/>
              </a:rPr>
              <a:t>https</a:t>
            </a:r>
            <a:r>
              <a:rPr lang="de-AT" sz="1600" dirty="0">
                <a:hlinkClick r:id="rId3"/>
              </a:rPr>
              <a:t>://chrome.google.com/webstore/detail/rss-feed-reader</a:t>
            </a:r>
            <a:r>
              <a:rPr lang="de-AT" sz="1600" dirty="0" smtClean="0">
                <a:hlinkClick r:id="rId3"/>
              </a:rPr>
              <a:t>/</a:t>
            </a:r>
            <a:endParaRPr lang="de-AT" sz="1600" dirty="0" smtClean="0"/>
          </a:p>
          <a:p>
            <a:endParaRPr lang="de-AT" dirty="0"/>
          </a:p>
          <a:p>
            <a:r>
              <a:rPr lang="de-AT" dirty="0" smtClean="0"/>
              <a:t>Download Testdatensatz + Stil</a:t>
            </a:r>
          </a:p>
          <a:p>
            <a:pPr lvl="1"/>
            <a:r>
              <a:rPr lang="de-AT" sz="1600" i="1" dirty="0" smtClean="0"/>
              <a:t>gelöscht</a:t>
            </a:r>
            <a:endParaRPr lang="de-AT" sz="1600" i="1" dirty="0" smtClean="0"/>
          </a:p>
          <a:p>
            <a:pPr lvl="1"/>
            <a:endParaRPr lang="de-AT" dirty="0"/>
          </a:p>
          <a:p>
            <a:r>
              <a:rPr lang="de-AT" dirty="0" err="1" smtClean="0"/>
              <a:t>SelfWMS</a:t>
            </a:r>
            <a:r>
              <a:rPr lang="de-AT" dirty="0" smtClean="0"/>
              <a:t> </a:t>
            </a:r>
            <a:r>
              <a:rPr lang="de-AT" dirty="0" smtClean="0"/>
              <a:t>Testinstanzen</a:t>
            </a:r>
            <a:endParaRPr lang="de-AT" sz="1600" dirty="0" smtClean="0"/>
          </a:p>
          <a:p>
            <a:pPr lvl="1"/>
            <a:endParaRPr lang="de-AT" dirty="0"/>
          </a:p>
          <a:p>
            <a:pPr lvl="1"/>
            <a:endParaRPr lang="de-AT" dirty="0"/>
          </a:p>
          <a:p>
            <a:pPr lvl="1"/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9336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1187394"/>
            <a:ext cx="7632848" cy="53379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Architektur </a:t>
            </a:r>
            <a:r>
              <a:rPr lang="de-AT" dirty="0" err="1"/>
              <a:t>GeoNetwork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  <p:sp>
        <p:nvSpPr>
          <p:cNvPr id="7" name="Textfeld 6"/>
          <p:cNvSpPr txBox="1"/>
          <p:nvPr/>
        </p:nvSpPr>
        <p:spPr>
          <a:xfrm>
            <a:off x="479376" y="4005064"/>
            <a:ext cx="3303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>
                <a:hlinkClick r:id="rId4"/>
              </a:rPr>
              <a:t>http://</a:t>
            </a:r>
            <a:r>
              <a:rPr lang="de-AT" sz="1400" dirty="0" smtClean="0">
                <a:hlinkClick r:id="rId4"/>
              </a:rPr>
              <a:t>geometadatensuche.inspire.gv.at</a:t>
            </a:r>
            <a:r>
              <a:rPr lang="de-AT" sz="1400" dirty="0" smtClean="0"/>
              <a:t> </a:t>
            </a:r>
            <a:endParaRPr lang="de-AT" sz="1400" dirty="0"/>
          </a:p>
        </p:txBody>
      </p:sp>
      <p:sp>
        <p:nvSpPr>
          <p:cNvPr id="8" name="Textfeld 7"/>
          <p:cNvSpPr txBox="1"/>
          <p:nvPr/>
        </p:nvSpPr>
        <p:spPr>
          <a:xfrm>
            <a:off x="8688288" y="1826240"/>
            <a:ext cx="3528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hlinkClick r:id="rId5"/>
              </a:rPr>
              <a:t>https://geometadaten.lfrz.at/</a:t>
            </a:r>
            <a:r>
              <a:rPr lang="de-AT" sz="1400" dirty="0" err="1">
                <a:hlinkClick r:id="rId5"/>
              </a:rPr>
              <a:t>at.lfrz.discoveryservices</a:t>
            </a:r>
            <a:r>
              <a:rPr lang="de-AT" sz="1400" dirty="0">
                <a:hlinkClick r:id="rId5"/>
              </a:rPr>
              <a:t>/</a:t>
            </a:r>
            <a:r>
              <a:rPr lang="de-AT" sz="1400" dirty="0" err="1">
                <a:hlinkClick r:id="rId5"/>
              </a:rPr>
              <a:t>srv</a:t>
            </a:r>
            <a:r>
              <a:rPr lang="de-AT" sz="1400" dirty="0">
                <a:hlinkClick r:id="rId5"/>
              </a:rPr>
              <a:t>/</a:t>
            </a:r>
            <a:r>
              <a:rPr lang="de-AT" sz="1400" dirty="0" err="1">
                <a:hlinkClick r:id="rId5"/>
              </a:rPr>
              <a:t>ger</a:t>
            </a:r>
            <a:r>
              <a:rPr lang="de-AT" sz="1400" dirty="0">
                <a:hlinkClick r:id="rId5"/>
              </a:rPr>
              <a:t>/</a:t>
            </a:r>
            <a:r>
              <a:rPr lang="de-AT" sz="1400" dirty="0" err="1">
                <a:hlinkClick r:id="rId5"/>
              </a:rPr>
              <a:t>csw?service</a:t>
            </a:r>
            <a:r>
              <a:rPr lang="de-AT" sz="1400" dirty="0">
                <a:hlinkClick r:id="rId5"/>
              </a:rPr>
              <a:t>=</a:t>
            </a:r>
            <a:r>
              <a:rPr lang="de-AT" sz="1400" dirty="0" err="1">
                <a:hlinkClick r:id="rId5"/>
              </a:rPr>
              <a:t>CSW&amp;version</a:t>
            </a:r>
            <a:r>
              <a:rPr lang="de-AT" sz="1400" dirty="0">
                <a:hlinkClick r:id="rId5"/>
              </a:rPr>
              <a:t>=2.0.2</a:t>
            </a:r>
            <a:r>
              <a:rPr lang="de-AT" sz="1400" dirty="0" smtClean="0">
                <a:hlinkClick r:id="rId5"/>
              </a:rPr>
              <a:t>&amp;</a:t>
            </a:r>
            <a:r>
              <a:rPr lang="de-AT" sz="1400" dirty="0" smtClean="0"/>
              <a:t>...</a:t>
            </a:r>
            <a:endParaRPr lang="de-AT" sz="1400" dirty="0"/>
          </a:p>
        </p:txBody>
      </p:sp>
      <p:sp>
        <p:nvSpPr>
          <p:cNvPr id="9" name="Textfeld 8"/>
          <p:cNvSpPr txBox="1"/>
          <p:nvPr/>
        </p:nvSpPr>
        <p:spPr>
          <a:xfrm>
            <a:off x="9552384" y="3495966"/>
            <a:ext cx="2714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zukünftig: </a:t>
            </a:r>
          </a:p>
          <a:p>
            <a:r>
              <a:rPr lang="de-AT" sz="1400" dirty="0">
                <a:hlinkClick r:id="rId6"/>
              </a:rPr>
              <a:t>https://discovery.inspire.gv.at</a:t>
            </a:r>
            <a:r>
              <a:rPr lang="de-AT" sz="1400" dirty="0" smtClean="0">
                <a:hlinkClick r:id="rId6"/>
              </a:rPr>
              <a:t>/</a:t>
            </a:r>
            <a:r>
              <a:rPr lang="de-AT" sz="1400" dirty="0" smtClean="0"/>
              <a:t>... </a:t>
            </a:r>
            <a:endParaRPr lang="de-AT" sz="14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3792" y="188640"/>
            <a:ext cx="27432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1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GeoNetwork</a:t>
            </a:r>
            <a:r>
              <a:rPr lang="de-AT" dirty="0" smtClean="0"/>
              <a:t> allgemein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open </a:t>
            </a:r>
            <a:r>
              <a:rPr lang="de-AT" dirty="0" err="1" smtClean="0"/>
              <a:t>source</a:t>
            </a:r>
            <a:endParaRPr lang="de-AT" dirty="0" smtClean="0"/>
          </a:p>
          <a:p>
            <a:r>
              <a:rPr lang="de-AT" dirty="0" smtClean="0"/>
              <a:t>Supportpartner: </a:t>
            </a:r>
            <a:r>
              <a:rPr lang="de-AT" dirty="0" err="1" smtClean="0"/>
              <a:t>GeoCat</a:t>
            </a:r>
            <a:r>
              <a:rPr lang="de-AT" dirty="0" smtClean="0"/>
              <a:t> (NL)</a:t>
            </a:r>
          </a:p>
          <a:p>
            <a:r>
              <a:rPr lang="de-AT" dirty="0" err="1" smtClean="0"/>
              <a:t>Metadateneditierung</a:t>
            </a:r>
            <a:endParaRPr lang="de-AT" dirty="0" smtClean="0"/>
          </a:p>
          <a:p>
            <a:r>
              <a:rPr lang="de-AT" dirty="0" smtClean="0"/>
              <a:t>Suche nach Schlüsselwörtern, (Teil-)Bezeichnung, Annex-Thema, Format, etc.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7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792" y="358516"/>
            <a:ext cx="27432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0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Workflow Metadaten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  <p:pic>
        <p:nvPicPr>
          <p:cNvPr id="6" name="Grafik 5" descr="L:\PROJEKTE\F0921-01_INSPIRE_BMLFUW\Projekt_Geonetwork2015\Schulung\Handbuch\Workflow_v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188640"/>
            <a:ext cx="6120680" cy="6180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793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wichtige Hinweise Editor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 smtClean="0"/>
              <a:t>Feld </a:t>
            </a:r>
            <a:r>
              <a:rPr lang="de-AT" dirty="0"/>
              <a:t>unbeabsichtigt entfernt </a:t>
            </a:r>
            <a:r>
              <a:rPr lang="de-AT" dirty="0" smtClean="0"/>
              <a:t>(</a:t>
            </a:r>
            <a:r>
              <a:rPr lang="de-AT" dirty="0"/>
              <a:t>rotes </a:t>
            </a:r>
            <a:r>
              <a:rPr lang="de-AT" dirty="0" smtClean="0"/>
              <a:t>x) &gt; Metadatensatz </a:t>
            </a:r>
            <a:r>
              <a:rPr lang="de-AT" i="1" dirty="0"/>
              <a:t>Speichern und schließen </a:t>
            </a:r>
            <a:r>
              <a:rPr lang="de-AT" dirty="0"/>
              <a:t>und erneut </a:t>
            </a:r>
            <a:r>
              <a:rPr lang="de-AT" dirty="0" smtClean="0"/>
              <a:t>öffnen &gt; Feld erscheint wieder </a:t>
            </a:r>
            <a:endParaRPr lang="de-AT" dirty="0"/>
          </a:p>
          <a:p>
            <a:r>
              <a:rPr lang="de-AT" dirty="0" smtClean="0"/>
              <a:t>in </a:t>
            </a:r>
            <a:r>
              <a:rPr lang="de-AT" dirty="0"/>
              <a:t>den Vorlagen sind als Geografisches Begrenzungsrechteck der Umfang von Österreich voreingestellt. </a:t>
            </a:r>
            <a:r>
              <a:rPr lang="de-AT" dirty="0" smtClean="0"/>
              <a:t>ändern: klick auf </a:t>
            </a:r>
            <a:r>
              <a:rPr lang="de-AT" i="1" dirty="0" smtClean="0"/>
              <a:t>Draw </a:t>
            </a:r>
            <a:r>
              <a:rPr lang="de-AT" i="1" dirty="0" err="1"/>
              <a:t>extent</a:t>
            </a:r>
            <a:r>
              <a:rPr lang="de-AT" i="1" dirty="0"/>
              <a:t> </a:t>
            </a:r>
            <a:r>
              <a:rPr lang="de-AT" dirty="0" smtClean="0"/>
              <a:t>&gt; zeichnen eines Rechtecks </a:t>
            </a:r>
            <a:r>
              <a:rPr lang="de-AT" dirty="0"/>
              <a:t>um das gewünschte Gebiet </a:t>
            </a:r>
            <a:r>
              <a:rPr lang="de-AT" dirty="0" smtClean="0"/>
              <a:t>oder Eingabe der Koordinaten </a:t>
            </a:r>
            <a:r>
              <a:rPr lang="de-AT" dirty="0"/>
              <a:t>des </a:t>
            </a:r>
            <a:r>
              <a:rPr lang="de-AT" dirty="0" smtClean="0"/>
              <a:t>Begrenzungsrechtecks </a:t>
            </a:r>
            <a:endParaRPr lang="de-AT" dirty="0"/>
          </a:p>
          <a:p>
            <a:r>
              <a:rPr lang="de-AT" dirty="0" smtClean="0"/>
              <a:t>wenn </a:t>
            </a:r>
            <a:r>
              <a:rPr lang="de-AT" dirty="0"/>
              <a:t>Sie ein bestimmtes Metadatenelement innerhalb des Editors nicht in der INSPIRE Ansicht finden, suchen Sie zunächst auch in den anderen Ansichten (Simple, </a:t>
            </a:r>
            <a:r>
              <a:rPr lang="de-AT" dirty="0" err="1"/>
              <a:t>Full</a:t>
            </a:r>
            <a:r>
              <a:rPr lang="de-AT" dirty="0"/>
              <a:t>, XML). </a:t>
            </a:r>
          </a:p>
          <a:p>
            <a:r>
              <a:rPr lang="de-AT" dirty="0" smtClean="0"/>
              <a:t>Nachdem </a:t>
            </a:r>
            <a:r>
              <a:rPr lang="de-AT" dirty="0"/>
              <a:t>Sie auf Speichern und Schließen geklickt haben, ist Ihr Metadatensatz bereits im Katalog </a:t>
            </a:r>
            <a:r>
              <a:rPr lang="de-AT" dirty="0" smtClean="0"/>
              <a:t>verfügbar &gt; veröffentlichen, um </a:t>
            </a:r>
            <a:r>
              <a:rPr lang="de-AT" dirty="0"/>
              <a:t>ihn auch öffentlich verfügbar zu machen. </a:t>
            </a:r>
            <a:endParaRPr lang="de-AT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2925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konforme Metadaten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dirty="0"/>
          </a:p>
          <a:p>
            <a:r>
              <a:rPr lang="de-AT" dirty="0"/>
              <a:t>Klicken Sie auf </a:t>
            </a:r>
            <a:r>
              <a:rPr lang="de-AT" i="1" dirty="0" err="1"/>
              <a:t>Compute</a:t>
            </a:r>
            <a:r>
              <a:rPr lang="de-AT" i="1" dirty="0"/>
              <a:t> </a:t>
            </a:r>
            <a:r>
              <a:rPr lang="de-AT" i="1" dirty="0" err="1"/>
              <a:t>resource</a:t>
            </a:r>
            <a:r>
              <a:rPr lang="de-AT" i="1" dirty="0"/>
              <a:t> </a:t>
            </a:r>
            <a:r>
              <a:rPr lang="de-AT" i="1" dirty="0" err="1"/>
              <a:t>identifier</a:t>
            </a:r>
            <a:r>
              <a:rPr lang="de-AT" i="1" dirty="0"/>
              <a:t> </a:t>
            </a:r>
            <a:r>
              <a:rPr lang="de-AT" dirty="0"/>
              <a:t>für den lt. AG Metadaten </a:t>
            </a:r>
            <a:r>
              <a:rPr lang="de-AT" dirty="0" smtClean="0"/>
              <a:t>vorgeschlagenen Namensraum &gt; </a:t>
            </a:r>
            <a:r>
              <a:rPr lang="de-AT" dirty="0"/>
              <a:t>/0XXX/ muss durch die Nummer Ihrer Geodatenstelle ersetzt werden (http://registry.inspire.gv.at/dataprovider) </a:t>
            </a:r>
          </a:p>
          <a:p>
            <a:r>
              <a:rPr lang="de-AT" dirty="0" smtClean="0"/>
              <a:t>Die </a:t>
            </a:r>
            <a:r>
              <a:rPr lang="de-AT" dirty="0"/>
              <a:t>Kontaktdaten sollten mit Ihren Daten in der </a:t>
            </a:r>
            <a:r>
              <a:rPr lang="de-AT" dirty="0" err="1"/>
              <a:t>dataprovider-registry</a:t>
            </a:r>
            <a:r>
              <a:rPr lang="de-AT" dirty="0"/>
              <a:t> übereinstimmen: http://registry.inspire.gv.at/dataprovider </a:t>
            </a:r>
            <a:endParaRPr lang="de-AT" dirty="0" smtClean="0"/>
          </a:p>
          <a:p>
            <a:r>
              <a:rPr lang="de-AT" dirty="0" smtClean="0"/>
              <a:t>Behebung von Validierungsfehler (rote Markierung des Metadatensatzes)</a:t>
            </a:r>
          </a:p>
          <a:p>
            <a:r>
              <a:rPr lang="de-AT" dirty="0"/>
              <a:t>BMLFUW durch BMNT ersetzen</a:t>
            </a:r>
          </a:p>
          <a:p>
            <a:r>
              <a:rPr lang="de-AT" u="sng" dirty="0" smtClean="0"/>
              <a:t>häufigster Validierungsfehler</a:t>
            </a:r>
          </a:p>
          <a:p>
            <a:pPr lvl="1"/>
            <a:r>
              <a:rPr lang="de-AT" u="sng" dirty="0"/>
              <a:t>Bei </a:t>
            </a:r>
            <a:r>
              <a:rPr lang="de-AT" i="1" u="sng" dirty="0" err="1"/>
              <a:t>Conformity</a:t>
            </a:r>
            <a:r>
              <a:rPr lang="de-AT" u="sng" dirty="0"/>
              <a:t> müsste folgendes richtigerweise eingetragen werden: </a:t>
            </a:r>
            <a:endParaRPr lang="de-AT" dirty="0"/>
          </a:p>
          <a:p>
            <a:pPr lvl="2"/>
            <a:r>
              <a:rPr lang="de-AT" dirty="0"/>
              <a:t>Title: </a:t>
            </a:r>
            <a:r>
              <a:rPr lang="de-AT" i="1" dirty="0"/>
              <a:t>Verordnung (EG) Nr. 1089/2010 der Kommission vom 23. November 2010 zur Durchführung der Richtlinie 2007/2/EG des Europäischen Parlaments und des Rates hinsichtlich der Interoperabilität von Geodatensätzen und –diensten</a:t>
            </a:r>
            <a:endParaRPr lang="de-AT" dirty="0"/>
          </a:p>
          <a:p>
            <a:pPr lvl="2"/>
            <a:r>
              <a:rPr lang="de-AT" dirty="0"/>
              <a:t>Date: </a:t>
            </a:r>
            <a:r>
              <a:rPr lang="de-AT" i="1" dirty="0"/>
              <a:t>2010-12-08</a:t>
            </a:r>
            <a:endParaRPr lang="de-AT" dirty="0"/>
          </a:p>
          <a:p>
            <a:pPr lvl="1"/>
            <a:endParaRPr lang="de-AT" u="sng" dirty="0" smtClean="0"/>
          </a:p>
          <a:p>
            <a:pPr lvl="1"/>
            <a:endParaRPr lang="de-AT" dirty="0" smtClean="0"/>
          </a:p>
          <a:p>
            <a:endParaRPr lang="de-AT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6833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Atom Feed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de-AT" dirty="0"/>
          </a:p>
          <a:p>
            <a:r>
              <a:rPr lang="de-AT" dirty="0" smtClean="0"/>
              <a:t>bestehende Download Services (</a:t>
            </a:r>
            <a:r>
              <a:rPr lang="de-AT" dirty="0" err="1" smtClean="0"/>
              <a:t>GeoServer</a:t>
            </a:r>
            <a:r>
              <a:rPr lang="de-AT" dirty="0" smtClean="0"/>
              <a:t>) werden von LFRZ in Atom Feeds (</a:t>
            </a:r>
            <a:r>
              <a:rPr lang="de-AT" dirty="0" err="1" smtClean="0"/>
              <a:t>GeoNetwork</a:t>
            </a:r>
            <a:r>
              <a:rPr lang="de-AT" dirty="0" smtClean="0"/>
              <a:t>) migriert</a:t>
            </a:r>
          </a:p>
          <a:p>
            <a:r>
              <a:rPr lang="de-AT" dirty="0" smtClean="0"/>
              <a:t>Erstellen eines Atom Feeds</a:t>
            </a:r>
          </a:p>
          <a:p>
            <a:pPr lvl="1"/>
            <a:r>
              <a:rPr lang="de-AT" dirty="0" smtClean="0"/>
              <a:t>Daten-Metadatensatz erstellen</a:t>
            </a:r>
          </a:p>
          <a:p>
            <a:pPr lvl="2"/>
            <a:r>
              <a:rPr lang="de-AT" dirty="0" err="1" smtClean="0"/>
              <a:t>resource</a:t>
            </a:r>
            <a:r>
              <a:rPr lang="de-AT" dirty="0" smtClean="0"/>
              <a:t> </a:t>
            </a:r>
            <a:r>
              <a:rPr lang="de-AT" dirty="0" err="1" smtClean="0"/>
              <a:t>id</a:t>
            </a:r>
            <a:r>
              <a:rPr lang="de-AT" dirty="0" smtClean="0"/>
              <a:t> muss vorhanden sein</a:t>
            </a:r>
          </a:p>
          <a:p>
            <a:pPr lvl="2"/>
            <a:r>
              <a:rPr lang="de-AT" dirty="0" smtClean="0"/>
              <a:t>Downloaddatei hinzufügen bzw. verlinken</a:t>
            </a:r>
          </a:p>
          <a:p>
            <a:pPr lvl="3"/>
            <a:r>
              <a:rPr lang="de-AT" dirty="0" smtClean="0"/>
              <a:t>Hinzufügen &gt; Link an online </a:t>
            </a:r>
            <a:r>
              <a:rPr lang="de-AT" dirty="0" err="1" smtClean="0"/>
              <a:t>resource</a:t>
            </a:r>
            <a:endParaRPr lang="de-AT" dirty="0" smtClean="0"/>
          </a:p>
          <a:p>
            <a:pPr lvl="3"/>
            <a:r>
              <a:rPr lang="de-AT" dirty="0" smtClean="0"/>
              <a:t>Quelle wählen</a:t>
            </a:r>
          </a:p>
          <a:p>
            <a:pPr lvl="3"/>
            <a:r>
              <a:rPr lang="de-AT" dirty="0" smtClean="0"/>
              <a:t>Funktion: Download, Applikationsprofil: ATOM, Description = Name (Bug) muss eingegeben werden, sonst funktioniert Atom Feed nicht</a:t>
            </a:r>
          </a:p>
          <a:p>
            <a:pPr lvl="1"/>
            <a:r>
              <a:rPr lang="de-AT" dirty="0" smtClean="0"/>
              <a:t>Service-Metadatensatz erstellen</a:t>
            </a:r>
          </a:p>
          <a:p>
            <a:pPr lvl="2"/>
            <a:r>
              <a:rPr lang="de-AT" dirty="0" smtClean="0"/>
              <a:t>mit Daten-Metadatensatz verknüpfen</a:t>
            </a:r>
          </a:p>
          <a:p>
            <a:pPr lvl="3"/>
            <a:r>
              <a:rPr lang="de-AT" dirty="0" smtClean="0"/>
              <a:t>Hinzufügen &gt; Link auf einen Datensatz</a:t>
            </a:r>
          </a:p>
          <a:p>
            <a:pPr lvl="2"/>
            <a:r>
              <a:rPr lang="de-AT" dirty="0" smtClean="0"/>
              <a:t>UUID des Service-Metadatensatzes notieren</a:t>
            </a:r>
          </a:p>
          <a:p>
            <a:pPr lvl="1"/>
            <a:r>
              <a:rPr lang="de-AT" dirty="0" smtClean="0"/>
              <a:t>beide Metadatensätze veröffentlichen</a:t>
            </a:r>
          </a:p>
          <a:p>
            <a:pPr lvl="1"/>
            <a:r>
              <a:rPr lang="de-AT" dirty="0" smtClean="0"/>
              <a:t>½ stündliches </a:t>
            </a:r>
            <a:r>
              <a:rPr lang="de-AT" dirty="0" err="1" smtClean="0"/>
              <a:t>Harvesten</a:t>
            </a:r>
            <a:r>
              <a:rPr lang="de-AT" dirty="0" smtClean="0"/>
              <a:t> abwarten</a:t>
            </a:r>
          </a:p>
          <a:p>
            <a:pPr lvl="1"/>
            <a:r>
              <a:rPr lang="de-AT" dirty="0" smtClean="0"/>
              <a:t>aufrufen von http</a:t>
            </a:r>
            <a:r>
              <a:rPr lang="de-AT" dirty="0"/>
              <a:t>://geometadatensuche.inspire.gv.at/metadatensuche/srv/ger/atom.predefined.service?uuid=SERVICE_METADATA_UUID </a:t>
            </a:r>
            <a:r>
              <a:rPr lang="de-AT" dirty="0" smtClean="0"/>
              <a:t>(zuvor notierte UUID einsetzen) = Atom Feed (Anm.: zum vorherigen Testen kann der Atom Feed natürlich auch mit der Portal-</a:t>
            </a:r>
            <a:r>
              <a:rPr lang="de-AT" dirty="0" err="1" smtClean="0"/>
              <a:t>Url</a:t>
            </a:r>
            <a:r>
              <a:rPr lang="de-AT" dirty="0" smtClean="0"/>
              <a:t> getestet werden, ein Abwarten des </a:t>
            </a:r>
            <a:r>
              <a:rPr lang="de-AT" dirty="0" err="1" smtClean="0"/>
              <a:t>Harvesting</a:t>
            </a:r>
            <a:r>
              <a:rPr lang="de-AT" dirty="0" smtClean="0"/>
              <a:t> ist dann nicht notwendig)</a:t>
            </a:r>
          </a:p>
          <a:p>
            <a:pPr lvl="1"/>
            <a:r>
              <a:rPr lang="de-AT" dirty="0" smtClean="0"/>
              <a:t>eintragen der URL im Service-Metadatensatz </a:t>
            </a:r>
          </a:p>
          <a:p>
            <a:pPr lvl="2"/>
            <a:r>
              <a:rPr lang="de-AT" dirty="0" smtClean="0"/>
              <a:t>Hinzufügen &gt; Link an online </a:t>
            </a:r>
            <a:r>
              <a:rPr lang="de-AT" dirty="0" err="1" smtClean="0"/>
              <a:t>resource</a:t>
            </a:r>
            <a:endParaRPr lang="de-AT" dirty="0" smtClean="0"/>
          </a:p>
          <a:p>
            <a:pPr lvl="2"/>
            <a:r>
              <a:rPr lang="de-AT" dirty="0" smtClean="0"/>
              <a:t>Protokoll: RSS Newsfeed (URL), Applikationsprofil: ATOM</a:t>
            </a:r>
            <a:endParaRPr lang="de-AT" dirty="0"/>
          </a:p>
          <a:p>
            <a:pPr lvl="2"/>
            <a:endParaRPr lang="de-AT" dirty="0" smtClean="0"/>
          </a:p>
          <a:p>
            <a:pPr lvl="3"/>
            <a:endParaRPr lang="de-AT" dirty="0"/>
          </a:p>
          <a:p>
            <a:pPr lvl="1"/>
            <a:endParaRPr lang="de-AT" u="sng" dirty="0" smtClean="0"/>
          </a:p>
          <a:p>
            <a:pPr lvl="1"/>
            <a:endParaRPr lang="de-AT" dirty="0" smtClean="0"/>
          </a:p>
          <a:p>
            <a:endParaRPr lang="de-AT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11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1956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Literaturhinweise und Links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AT" dirty="0" smtClean="0"/>
              <a:t>Originalversion </a:t>
            </a:r>
            <a:r>
              <a:rPr lang="de-AT" dirty="0" err="1" smtClean="0"/>
              <a:t>user</a:t>
            </a:r>
            <a:r>
              <a:rPr lang="de-AT" dirty="0" smtClean="0"/>
              <a:t> </a:t>
            </a:r>
            <a:r>
              <a:rPr lang="de-AT" dirty="0" err="1" smtClean="0"/>
              <a:t>guide</a:t>
            </a:r>
            <a:r>
              <a:rPr lang="de-AT" dirty="0" smtClean="0"/>
              <a:t> GN (Englisch)</a:t>
            </a:r>
          </a:p>
          <a:p>
            <a:pPr lvl="1"/>
            <a:r>
              <a:rPr lang="de-AT" u="sng" dirty="0">
                <a:hlinkClick r:id="rId3"/>
              </a:rPr>
              <a:t>https://geonetwork-opensource.org/manuals/3.4.x/ge/index.html</a:t>
            </a:r>
            <a:endParaRPr lang="de-AT" u="sng" dirty="0"/>
          </a:p>
          <a:p>
            <a:r>
              <a:rPr lang="de-AT" dirty="0" smtClean="0"/>
              <a:t>Benutzerhandbuch Metadatensuche (und Export)</a:t>
            </a:r>
          </a:p>
          <a:p>
            <a:pPr lvl="1"/>
            <a:r>
              <a:rPr lang="de-AT" u="sng" dirty="0">
                <a:hlinkClick r:id="rId4"/>
              </a:rPr>
              <a:t>http://www.inspire.gv.at/dam/jcr:6e4eb078-cbb5-4639-aacc-eafdbe6d8854/LFRZ_Benutzerhandbuch_Metadatensuche.pdf</a:t>
            </a:r>
            <a:endParaRPr lang="de-AT" dirty="0"/>
          </a:p>
          <a:p>
            <a:r>
              <a:rPr lang="de-AT" dirty="0" smtClean="0"/>
              <a:t>Benutzerhandbuch Metadateneditor</a:t>
            </a:r>
          </a:p>
          <a:p>
            <a:pPr lvl="1"/>
            <a:r>
              <a:rPr lang="de-AT" dirty="0">
                <a:hlinkClick r:id="rId5"/>
              </a:rPr>
              <a:t>https://assistenzstelle.inspire.gv.at/_media/netzdienste/geonetwork/lfrz_benutzerhandbuch_metadateneditor.pdf</a:t>
            </a:r>
            <a:endParaRPr lang="de-AT" dirty="0"/>
          </a:p>
          <a:p>
            <a:r>
              <a:rPr lang="de-AT" dirty="0" smtClean="0"/>
              <a:t>Metadatenerfassungsleitfaden und Begleitdokument</a:t>
            </a:r>
          </a:p>
          <a:p>
            <a:pPr lvl="1"/>
            <a:r>
              <a:rPr lang="de-AT" u="sng" dirty="0">
                <a:hlinkClick r:id="rId6"/>
              </a:rPr>
              <a:t>http://www.inspire.gv.at/INSPIRE-Oesterreich/Downloads-und-Links.html</a:t>
            </a:r>
            <a:endParaRPr lang="de-AT" dirty="0"/>
          </a:p>
          <a:p>
            <a:r>
              <a:rPr lang="de-AT" dirty="0"/>
              <a:t>Metadatensuche</a:t>
            </a:r>
          </a:p>
          <a:p>
            <a:pPr lvl="1"/>
            <a:r>
              <a:rPr lang="de-AT" dirty="0" smtClean="0">
                <a:hlinkClick r:id="rId7"/>
              </a:rPr>
              <a:t>http</a:t>
            </a:r>
            <a:r>
              <a:rPr lang="de-AT" dirty="0">
                <a:hlinkClick r:id="rId7"/>
              </a:rPr>
              <a:t>://geometadatensuche.inspire.gv.at</a:t>
            </a:r>
            <a:r>
              <a:rPr lang="de-AT" dirty="0" smtClean="0">
                <a:hlinkClick r:id="rId7"/>
              </a:rPr>
              <a:t>/</a:t>
            </a:r>
            <a:endParaRPr lang="de-AT" dirty="0" smtClean="0"/>
          </a:p>
          <a:p>
            <a:r>
              <a:rPr lang="de-AT" dirty="0"/>
              <a:t>CSW</a:t>
            </a:r>
          </a:p>
          <a:p>
            <a:pPr lvl="1"/>
            <a:r>
              <a:rPr lang="de-AT" dirty="0" smtClean="0">
                <a:hlinkClick r:id="rId8"/>
              </a:rPr>
              <a:t>https</a:t>
            </a:r>
            <a:r>
              <a:rPr lang="de-AT" dirty="0">
                <a:hlinkClick r:id="rId8"/>
              </a:rPr>
              <a:t>://geometadaten.lfrz.at/at.lfrz.discoveryservices/srv/ger/csw?service=CSW&amp;version=2.0.2&amp;request=GetCapabilities</a:t>
            </a:r>
            <a:r>
              <a:rPr lang="de-AT" dirty="0" smtClean="0">
                <a:hlinkClick r:id="rId8"/>
              </a:rPr>
              <a:t>/</a:t>
            </a:r>
            <a:endParaRPr lang="de-AT" dirty="0" smtClean="0"/>
          </a:p>
          <a:p>
            <a:r>
              <a:rPr lang="de-AT" dirty="0" smtClean="0"/>
              <a:t>Tutorial Aufsetzen eines Darstellungsdienstes mit GN/GS (Englisch)</a:t>
            </a:r>
          </a:p>
          <a:p>
            <a:pPr lvl="1"/>
            <a:r>
              <a:rPr lang="de-AT" dirty="0">
                <a:hlinkClick r:id="rId9"/>
              </a:rPr>
              <a:t>https://geonetwork-opensource.org/manuals/trunk/eng/users/tutorials/inspire/view-geoserver.html</a:t>
            </a:r>
            <a:endParaRPr lang="de-AT" dirty="0"/>
          </a:p>
          <a:p>
            <a:r>
              <a:rPr lang="de-AT" dirty="0" smtClean="0"/>
              <a:t>Prozessablauf </a:t>
            </a:r>
            <a:r>
              <a:rPr lang="de-AT" dirty="0" err="1" smtClean="0"/>
              <a:t>MetaDB</a:t>
            </a:r>
            <a:r>
              <a:rPr lang="de-AT" dirty="0" smtClean="0"/>
              <a:t> – </a:t>
            </a:r>
            <a:r>
              <a:rPr lang="de-AT" dirty="0" err="1" smtClean="0"/>
              <a:t>SelfWMS</a:t>
            </a:r>
            <a:r>
              <a:rPr lang="de-AT" dirty="0" smtClean="0"/>
              <a:t> neu</a:t>
            </a:r>
          </a:p>
          <a:p>
            <a:pPr lvl="1"/>
            <a:r>
              <a:rPr lang="de-AT" dirty="0"/>
              <a:t>noch in Arbeit</a:t>
            </a:r>
          </a:p>
          <a:p>
            <a:r>
              <a:rPr lang="de-AT" dirty="0" smtClean="0"/>
              <a:t>Technical Guidelines</a:t>
            </a:r>
          </a:p>
          <a:p>
            <a:pPr lvl="1"/>
            <a:r>
              <a:rPr lang="de-AT" dirty="0" smtClean="0"/>
              <a:t>Metadaten</a:t>
            </a:r>
          </a:p>
          <a:p>
            <a:pPr lvl="2"/>
            <a:r>
              <a:rPr lang="de-AT" dirty="0">
                <a:hlinkClick r:id="rId10"/>
              </a:rPr>
              <a:t>https://</a:t>
            </a:r>
            <a:r>
              <a:rPr lang="de-AT" dirty="0" smtClean="0">
                <a:hlinkClick r:id="rId10"/>
              </a:rPr>
              <a:t>inspire.ec.europa.eu/documents/inspire-metadata-implementing-rules-technical-guidelines-based-en-iso-19115-and-en-iso-1</a:t>
            </a:r>
            <a:r>
              <a:rPr lang="de-AT" dirty="0" smtClean="0"/>
              <a:t> (v 1.3, gültig bis Dezember 2019)</a:t>
            </a:r>
          </a:p>
          <a:p>
            <a:pPr lvl="2"/>
            <a:r>
              <a:rPr lang="de-AT" dirty="0">
                <a:hlinkClick r:id="rId11"/>
              </a:rPr>
              <a:t>https://</a:t>
            </a:r>
            <a:r>
              <a:rPr lang="de-AT" dirty="0" smtClean="0">
                <a:hlinkClick r:id="rId11"/>
              </a:rPr>
              <a:t>inspire.ec.europa.eu/id/document/tg/metadata-iso19139</a:t>
            </a:r>
            <a:r>
              <a:rPr lang="de-AT" dirty="0" smtClean="0"/>
              <a:t> (v 2.0.1)</a:t>
            </a:r>
          </a:p>
          <a:p>
            <a:pPr lvl="1"/>
            <a:r>
              <a:rPr lang="de-AT" dirty="0" smtClean="0"/>
              <a:t>Netzdienste</a:t>
            </a:r>
          </a:p>
          <a:p>
            <a:pPr lvl="2"/>
            <a:r>
              <a:rPr lang="de-AT" dirty="0">
                <a:hlinkClick r:id="rId12"/>
              </a:rPr>
              <a:t>https://</a:t>
            </a:r>
            <a:r>
              <a:rPr lang="de-AT" dirty="0" smtClean="0">
                <a:hlinkClick r:id="rId12"/>
              </a:rPr>
              <a:t>inspire.ec.europa.eu/Technical-Guidelines2/Network-Services/41</a:t>
            </a:r>
            <a:r>
              <a:rPr lang="de-AT" dirty="0" smtClean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A1BCA-2B48-47A2-A9D3-4C9574AF340C}" type="slidenum">
              <a:rPr lang="de-AT" smtClean="0"/>
              <a:t>12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INTERN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12860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FOXDOCUMENTCLASSIFICATIONVERSION" val="1"/>
  <p:tag name="ISFOXLABELINGONTITLEPAGESET" val="True"/>
  <p:tag name="ISFOXPRESENTATIONISLABELED" val="INTERN"/>
  <p:tag name="A71660D270C64F5BBB8F27F5E85BE6370" val="VIE01\t242;d4c75f49-f1ee-485c-aa75-2c54e2ab5223;INTERN;2016-08-01T11:05:26;;LFRZ|"/>
  <p:tag name="A71660D270C64F5BBB8F27F5E85BE630" val="1"/>
  <p:tag name="ISFOXLABELUSERINTERACTION" val="True"/>
  <p:tag name="ISFOXOLDCLASSIFICATIONID" val="00000000-0000-0000-0000-000000000000"/>
  <p:tag name="ISFOXCLASSIFICATIONID" val="d4c75f49-f1ee-485c-aa75-2c54e2ab5223"/>
  <p:tag name="ISFOXCLASSIFICATIONNAME" val="INTERN"/>
  <p:tag name="ISFOXPREFIX" val="LFRZ"/>
  <p:tag name="ISFOXSHOWCLASSIFICATIONREQUESTDIALOG" val="False"/>
  <p:tag name="ISFOXCLASSIFICATIONINKEYWORDS" val="INTERN"/>
  <p:tag name="ISFOXDOVERSIONINGONSAVE" val="0"/>
</p:tagLst>
</file>

<file path=ppt/theme/theme1.xml><?xml version="1.0" encoding="utf-8"?>
<a:theme xmlns:a="http://schemas.openxmlformats.org/drawingml/2006/main" name="LFRZ_Präsentation">
  <a:themeElements>
    <a:clrScheme name="LFRZ GmbH">
      <a:dk1>
        <a:srgbClr val="000000"/>
      </a:dk1>
      <a:lt1>
        <a:srgbClr val="FFFFFF"/>
      </a:lt1>
      <a:dk2>
        <a:srgbClr val="118833"/>
      </a:dk2>
      <a:lt2>
        <a:srgbClr val="FFFFFF"/>
      </a:lt2>
      <a:accent1>
        <a:srgbClr val="755326"/>
      </a:accent1>
      <a:accent2>
        <a:srgbClr val="CB9832"/>
      </a:accent2>
      <a:accent3>
        <a:srgbClr val="CBBA65"/>
      </a:accent3>
      <a:accent4>
        <a:srgbClr val="CBCB98"/>
      </a:accent4>
      <a:accent5>
        <a:srgbClr val="755326"/>
      </a:accent5>
      <a:accent6>
        <a:srgbClr val="CBBA65"/>
      </a:accent6>
      <a:hlink>
        <a:srgbClr val="118833"/>
      </a:hlink>
      <a:folHlink>
        <a:srgbClr val="C00000"/>
      </a:folHlink>
    </a:clrScheme>
    <a:fontScheme name="LFRZ Gmb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lementa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C09F26EB098C45ABF1476A7F738092" ma:contentTypeVersion="0" ma:contentTypeDescription="Ein neues Dokument erstellen." ma:contentTypeScope="" ma:versionID="eb6e6ab14fe03e7175921fe93ebea9c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4f5dc90cf06628c3b90945c8266c24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652DC7-A9F7-4193-A1C8-066B9CC4E662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76ED135-57F8-417A-8053-58A61E9BB2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D09002-D066-4348-87B2-5AC26C6CB1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LFRZ_Präsentation</Template>
  <TotalTime>0</TotalTime>
  <Words>624</Words>
  <Application>Microsoft Office PowerPoint</Application>
  <PresentationFormat>Breitbild</PresentationFormat>
  <Paragraphs>144</Paragraphs>
  <Slides>12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LFRZ_Präsentation</vt:lpstr>
      <vt:lpstr>LFRZ Schulung GeoNetwork &amp; GeoServer</vt:lpstr>
      <vt:lpstr>Übersicht Produkte</vt:lpstr>
      <vt:lpstr>INSPIRE Roadmap</vt:lpstr>
      <vt:lpstr>GeoServer allgemein</vt:lpstr>
      <vt:lpstr>Vorbereitung</vt:lpstr>
      <vt:lpstr>Architektur GeoNetwork</vt:lpstr>
      <vt:lpstr>GeoNetwork allgemein</vt:lpstr>
      <vt:lpstr>Workflow Metadaten</vt:lpstr>
      <vt:lpstr>wichtige Hinweise Editor</vt:lpstr>
      <vt:lpstr>konforme Metadaten</vt:lpstr>
      <vt:lpstr>Atom Feed</vt:lpstr>
      <vt:lpstr>Literaturhinweise und Links</vt:lpstr>
    </vt:vector>
  </TitlesOfParts>
  <Company>LFRZ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im LFRZ</dc:title>
  <dc:creator>Gilbert Kotzbek</dc:creator>
  <cp:keywords>INTERN;</cp:keywords>
  <cp:lastModifiedBy>Galla, Vera</cp:lastModifiedBy>
  <cp:revision>271</cp:revision>
  <cp:lastPrinted>2017-11-17T12:58:26Z</cp:lastPrinted>
  <dcterms:created xsi:type="dcterms:W3CDTF">2016-08-01T09:01:34Z</dcterms:created>
  <dcterms:modified xsi:type="dcterms:W3CDTF">2018-11-08T08:48:05Z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71660d270c64f5bbb8f27ffa23">
    <vt:bool>false</vt:bool>
  </property>
  <property fmtid="{D5CDD505-2E9C-101B-9397-08002B2CF9AE}" pid="3" name="ISFOXClassification">
    <vt:lpwstr>INTERN</vt:lpwstr>
  </property>
  <property fmtid="{D5CDD505-2E9C-101B-9397-08002B2CF9AE}" pid="4" name="ContentTypeId">
    <vt:lpwstr>0x010100E2C09F26EB098C45ABF1476A7F738092</vt:lpwstr>
  </property>
</Properties>
</file>